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e55119c40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e55119c40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55119c40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55119c40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55119c40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e55119c40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565c4144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565c4144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55119c40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55119c40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55119c40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55119c40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55119c40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55119c40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565c41441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e565c41441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565c41441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565c41441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55119c40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55119c40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e55119c40e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e55119c40e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55119c40e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55119c40e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55119c40e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55119c40e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565c41441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565c41441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565c41441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565c41441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55119c40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55119c40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55119c40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55119c40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565c41441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565c41441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565c41441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565c41441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55119c40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55119c40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565c41441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565c41441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e565c4144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e565c4144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565c41441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e565c41441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55119c40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55119c40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55119c40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55119c40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565c41441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565c41441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565c41441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e565c41441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565c41441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e565c41441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565c41441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565c41441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565c41441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565c41441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565c41441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565c41441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e565c41441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e565c41441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55119c4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55119c4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565c41441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565c41441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e55119c40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e55119c40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55119c40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e55119c40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55119c40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55119c40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565c41441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565c41441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565c41441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565c41441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55119c40e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e55119c40e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73dc305f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e73dc305f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55119c40e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55119c40e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73dc305f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e73dc305f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e565c4144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e565c4144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73dc305f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73dc305f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e565c41441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e565c41441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55119c40e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55119c40e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55119c40e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55119c40e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73dc305f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e73dc305f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e565c41441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e565c41441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e55119c40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e55119c40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55119c40e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e55119c40e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e55119c40e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e55119c40e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e55119c40e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e55119c40e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565c41441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565c4144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e55119c40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e55119c40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e55119c40e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e55119c40e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55119c40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e55119c40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e55119c40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e55119c40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e55119c40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e55119c40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e55119c40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e55119c40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e565c41441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e565c41441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e55119c40e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e55119c40e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55119c40e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55119c40e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e741e5e07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e741e5e07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c9a15ef5fc938b9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c9a15ef5fc938b9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e55119c40e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e55119c40e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e741e5e07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e741e5e07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e741e5e07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e741e5e07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e55119c40e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e55119c40e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e55119c40e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e55119c40e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e565c41441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e565c41441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741e5e07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e741e5e07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741e5e07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e741e5e07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c9a15ef5fc938b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c9a15ef5fc938b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c9a15ef5fc938b9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c9a15ef5fc938b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55119c40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55119c40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c9a15ef5fc938b9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c9a15ef5fc938b9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c9a15ef5fc938b9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c9a15ef5fc938b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c9a15ef5fc938b9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c9a15ef5fc938b9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e741e5e07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e741e5e07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e741e5e07d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e741e5e07d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c9a15ef5fc938b9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c9a15ef5fc938b9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c9a15ef5fc938b9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c9a15ef5fc938b9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e741e5e07d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e741e5e07d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e741e5e07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e741e5e07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e741e5e07d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e741e5e07d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565c41441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565c41441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c9a15ef5fc938b9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c9a15ef5fc938b9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e741e5e07d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e741e5e07d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e565c41441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e565c41441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4.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5.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8.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0.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1.png"/><Relationship Id="rId4" Type="http://schemas.openxmlformats.org/officeDocument/2006/relationships/image" Target="../media/image66.png"/><Relationship Id="rId5" Type="http://schemas.openxmlformats.org/officeDocument/2006/relationships/image" Target="../media/image62.png"/><Relationship Id="rId6"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7.png"/><Relationship Id="rId6" Type="http://schemas.openxmlformats.org/officeDocument/2006/relationships/image" Target="../media/image6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2.png"/><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6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t>Spark Terasort Competition</a:t>
            </a:r>
            <a:endParaRPr/>
          </a:p>
        </p:txBody>
      </p:sp>
      <p:sp>
        <p:nvSpPr>
          <p:cNvPr id="57" name="Google Shape;57;p13"/>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a:t>Wong Ngai Sum 3035380875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Basic configuration with 512MB blocksize</a:t>
            </a:r>
            <a:endParaRPr/>
          </a:p>
          <a:p>
            <a:pPr indent="0" lvl="0" marL="0" rtl="0" algn="l">
              <a:spcBef>
                <a:spcPts val="0"/>
              </a:spcBef>
              <a:spcAft>
                <a:spcPts val="0"/>
              </a:spcAft>
              <a:buNone/>
            </a:pPr>
            <a:r>
              <a:t/>
            </a:r>
            <a:endParaRPr/>
          </a:p>
        </p:txBody>
      </p:sp>
      <p:sp>
        <p:nvSpPr>
          <p:cNvPr id="120" name="Google Shape;12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11 --executor-cores 1 --executor-memory 2g --conf spark.shuffle.compress=true --conf spark.default.parallelism=300 --class TeraSort --master yarn target/terasort-application-1.0.jar /terainput20g-512m /user/wongngaisum/spark_teraoutput-wns-1</a:t>
            </a:r>
            <a:endParaRPr sz="1200"/>
          </a:p>
          <a:p>
            <a:pPr indent="0" lvl="0" marL="0" rtl="0" algn="l">
              <a:spcBef>
                <a:spcPts val="1200"/>
              </a:spcBef>
              <a:spcAft>
                <a:spcPts val="0"/>
              </a:spcAft>
              <a:buNone/>
            </a:pPr>
            <a:r>
              <a:rPr lang="zh-TW" sz="1200"/>
              <a:t>Link: </a:t>
            </a:r>
            <a:r>
              <a:rPr lang="zh-TW" sz="1200"/>
              <a:t>http://202.45.128.135:10669/history/application_1626360248822_0386/1/jobs/</a:t>
            </a:r>
            <a:endParaRPr sz="1200"/>
          </a:p>
          <a:p>
            <a:pPr indent="0" lvl="0" marL="0" rtl="0" algn="l">
              <a:spcBef>
                <a:spcPts val="1200"/>
              </a:spcBef>
              <a:spcAft>
                <a:spcPts val="0"/>
              </a:spcAft>
              <a:buNone/>
            </a:pPr>
            <a:r>
              <a:rPr lang="zh-TW"/>
              <a:t>Execution time: 183s, longer execution time</a:t>
            </a:r>
            <a:r>
              <a:rPr lang="zh-TW"/>
              <a:t> </a:t>
            </a:r>
            <a:endParaRPr/>
          </a:p>
          <a:p>
            <a:pPr indent="0" lvl="0" marL="0" rtl="0" algn="l">
              <a:spcBef>
                <a:spcPts val="1200"/>
              </a:spcBef>
              <a:spcAft>
                <a:spcPts val="0"/>
              </a:spcAft>
              <a:buNone/>
            </a:pPr>
            <a:r>
              <a:rPr lang="zh-TW"/>
              <a:t>Each executor runs 3.5 tasks on avereage,</a:t>
            </a:r>
            <a:endParaRPr/>
          </a:p>
          <a:p>
            <a:pPr indent="0" lvl="0" marL="0" rtl="0" algn="l">
              <a:spcBef>
                <a:spcPts val="1200"/>
              </a:spcBef>
              <a:spcAft>
                <a:spcPts val="0"/>
              </a:spcAft>
              <a:buNone/>
            </a:pPr>
            <a:r>
              <a:rPr lang="zh-TW"/>
              <a:t>but their size varies a lot</a:t>
            </a:r>
            <a:endParaRPr/>
          </a:p>
          <a:p>
            <a:pPr indent="0" lvl="0" marL="0" rtl="0" algn="l">
              <a:spcBef>
                <a:spcPts val="1200"/>
              </a:spcBef>
              <a:spcAft>
                <a:spcPts val="1200"/>
              </a:spcAft>
              <a:buNone/>
            </a:pPr>
            <a:r>
              <a:t/>
            </a:r>
            <a:endParaRPr/>
          </a:p>
        </p:txBody>
      </p:sp>
      <p:pic>
        <p:nvPicPr>
          <p:cNvPr id="121" name="Google Shape;121;p22"/>
          <p:cNvPicPr preferRelativeResize="0"/>
          <p:nvPr/>
        </p:nvPicPr>
        <p:blipFill>
          <a:blip r:embed="rId3">
            <a:alphaModFix/>
          </a:blip>
          <a:stretch>
            <a:fillRect/>
          </a:stretch>
        </p:blipFill>
        <p:spPr>
          <a:xfrm>
            <a:off x="5298952" y="2995481"/>
            <a:ext cx="3462477" cy="1915501"/>
          </a:xfrm>
          <a:prstGeom prst="rect">
            <a:avLst/>
          </a:prstGeom>
          <a:noFill/>
          <a:ln>
            <a:noFill/>
          </a:ln>
        </p:spPr>
      </p:pic>
      <p:sp>
        <p:nvSpPr>
          <p:cNvPr id="122" name="Google Shape;122;p22"/>
          <p:cNvSpPr txBox="1"/>
          <p:nvPr/>
        </p:nvSpPr>
        <p:spPr>
          <a:xfrm>
            <a:off x="6307150" y="2371650"/>
            <a:ext cx="26838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Data skew problem again...</a:t>
            </a:r>
            <a:endParaRPr>
              <a:latin typeface="Proxima Nova"/>
              <a:ea typeface="Proxima Nova"/>
              <a:cs typeface="Proxima Nova"/>
              <a:sym typeface="Proxima Nova"/>
            </a:endParaRPr>
          </a:p>
        </p:txBody>
      </p:sp>
      <p:cxnSp>
        <p:nvCxnSpPr>
          <p:cNvPr id="123" name="Google Shape;123;p22"/>
          <p:cNvCxnSpPr/>
          <p:nvPr/>
        </p:nvCxnSpPr>
        <p:spPr>
          <a:xfrm flipH="1">
            <a:off x="8111075" y="2821625"/>
            <a:ext cx="143400" cy="363600"/>
          </a:xfrm>
          <a:prstGeom prst="straightConnector1">
            <a:avLst/>
          </a:prstGeom>
          <a:noFill/>
          <a:ln cap="flat" cmpd="sng" w="28575">
            <a:solidFill>
              <a:srgbClr val="FF0000"/>
            </a:solidFill>
            <a:prstDash val="solid"/>
            <a:round/>
            <a:headEnd len="med" w="med" type="none"/>
            <a:tailEnd len="med" w="med" type="triangle"/>
          </a:ln>
        </p:spPr>
      </p:cxnSp>
      <p:pic>
        <p:nvPicPr>
          <p:cNvPr id="124" name="Google Shape;124;p22"/>
          <p:cNvPicPr preferRelativeResize="0"/>
          <p:nvPr/>
        </p:nvPicPr>
        <p:blipFill>
          <a:blip r:embed="rId4">
            <a:alphaModFix/>
          </a:blip>
          <a:stretch>
            <a:fillRect/>
          </a:stretch>
        </p:blipFill>
        <p:spPr>
          <a:xfrm>
            <a:off x="4687150" y="3347837"/>
            <a:ext cx="2161158" cy="965625"/>
          </a:xfrm>
          <a:prstGeom prst="rect">
            <a:avLst/>
          </a:prstGeom>
          <a:noFill/>
          <a:ln>
            <a:noFill/>
          </a:ln>
        </p:spPr>
      </p:pic>
      <p:sp>
        <p:nvSpPr>
          <p:cNvPr id="125" name="Google Shape;125;p22"/>
          <p:cNvSpPr txBox="1"/>
          <p:nvPr/>
        </p:nvSpPr>
        <p:spPr>
          <a:xfrm>
            <a:off x="204550" y="3978725"/>
            <a:ext cx="4482600" cy="10467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6</a:t>
            </a:r>
            <a:r>
              <a:rPr lang="zh-TW">
                <a:latin typeface="Proxima Nova"/>
                <a:ea typeface="Proxima Nova"/>
                <a:cs typeface="Proxima Nova"/>
                <a:sym typeface="Proxima Nova"/>
              </a:rPr>
              <a:t>GB data spilled to disk, also some tasks suffered from long shuffle read. 1GB memory for an executor but block size is too large, memory fraction for shuffle is not large enough… High GC time...</a:t>
            </a:r>
            <a:endParaRPr>
              <a:latin typeface="Proxima Nova"/>
              <a:ea typeface="Proxima Nova"/>
              <a:cs typeface="Proxima Nova"/>
              <a:sym typeface="Proxima Nova"/>
            </a:endParaRPr>
          </a:p>
        </p:txBody>
      </p:sp>
      <p:cxnSp>
        <p:nvCxnSpPr>
          <p:cNvPr id="126" name="Google Shape;126;p22"/>
          <p:cNvCxnSpPr/>
          <p:nvPr/>
        </p:nvCxnSpPr>
        <p:spPr>
          <a:xfrm>
            <a:off x="4533750" y="4294625"/>
            <a:ext cx="1224300" cy="2775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Basic configuration with 128MB blocksize</a:t>
            </a:r>
            <a:endParaRPr/>
          </a:p>
          <a:p>
            <a:pPr indent="0" lvl="0" marL="0" rtl="0" algn="l">
              <a:spcBef>
                <a:spcPts val="0"/>
              </a:spcBef>
              <a:spcAft>
                <a:spcPts val="0"/>
              </a:spcAft>
              <a:buNone/>
            </a:pPr>
            <a:r>
              <a:t/>
            </a:r>
            <a:endParaRPr/>
          </a:p>
        </p:txBody>
      </p:sp>
      <p:sp>
        <p:nvSpPr>
          <p:cNvPr id="132" name="Google Shape;13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11 --executor-cores 1 --executor-memory 2g --conf spark.shuffle.compress=true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a:t>
            </a:r>
            <a:r>
              <a:rPr lang="zh-TW" sz="1200"/>
              <a:t>http://202.45.128.135:10669/history/application_1626360248822_0389/1/jobs/</a:t>
            </a:r>
            <a:endParaRPr sz="1200"/>
          </a:p>
          <a:p>
            <a:pPr indent="0" lvl="0" marL="0" rtl="0" algn="l">
              <a:spcBef>
                <a:spcPts val="1200"/>
              </a:spcBef>
              <a:spcAft>
                <a:spcPts val="1200"/>
              </a:spcAft>
              <a:buNone/>
            </a:pPr>
            <a:r>
              <a:rPr lang="zh-TW"/>
              <a:t>Execution time: </a:t>
            </a:r>
            <a:r>
              <a:rPr lang="zh-TW"/>
              <a:t>151s, fastest among the 3 values</a:t>
            </a:r>
            <a:endParaRPr/>
          </a:p>
        </p:txBody>
      </p:sp>
      <p:pic>
        <p:nvPicPr>
          <p:cNvPr id="133" name="Google Shape;133;p23"/>
          <p:cNvPicPr preferRelativeResize="0"/>
          <p:nvPr/>
        </p:nvPicPr>
        <p:blipFill>
          <a:blip r:embed="rId3">
            <a:alphaModFix/>
          </a:blip>
          <a:stretch>
            <a:fillRect/>
          </a:stretch>
        </p:blipFill>
        <p:spPr>
          <a:xfrm>
            <a:off x="5591925" y="2419900"/>
            <a:ext cx="3131223" cy="1700151"/>
          </a:xfrm>
          <a:prstGeom prst="rect">
            <a:avLst/>
          </a:prstGeom>
          <a:noFill/>
          <a:ln>
            <a:noFill/>
          </a:ln>
        </p:spPr>
      </p:pic>
      <p:sp>
        <p:nvSpPr>
          <p:cNvPr id="134" name="Google Shape;134;p23"/>
          <p:cNvSpPr txBox="1"/>
          <p:nvPr/>
        </p:nvSpPr>
        <p:spPr>
          <a:xfrm>
            <a:off x="6039350" y="4447225"/>
            <a:ext cx="26838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Quite balanced workload, good!</a:t>
            </a:r>
            <a:endParaRPr>
              <a:latin typeface="Proxima Nova"/>
              <a:ea typeface="Proxima Nova"/>
              <a:cs typeface="Proxima Nova"/>
              <a:sym typeface="Proxima Nova"/>
            </a:endParaRPr>
          </a:p>
        </p:txBody>
      </p:sp>
      <p:pic>
        <p:nvPicPr>
          <p:cNvPr id="135" name="Google Shape;135;p23"/>
          <p:cNvPicPr preferRelativeResize="0"/>
          <p:nvPr/>
        </p:nvPicPr>
        <p:blipFill>
          <a:blip r:embed="rId4">
            <a:alphaModFix/>
          </a:blip>
          <a:stretch>
            <a:fillRect/>
          </a:stretch>
        </p:blipFill>
        <p:spPr>
          <a:xfrm>
            <a:off x="311700" y="2964675"/>
            <a:ext cx="2990417" cy="1400575"/>
          </a:xfrm>
          <a:prstGeom prst="rect">
            <a:avLst/>
          </a:prstGeom>
          <a:noFill/>
          <a:ln>
            <a:noFill/>
          </a:ln>
        </p:spPr>
      </p:pic>
      <p:sp>
        <p:nvSpPr>
          <p:cNvPr id="136" name="Google Shape;136;p23"/>
          <p:cNvSpPr txBox="1"/>
          <p:nvPr/>
        </p:nvSpPr>
        <p:spPr>
          <a:xfrm>
            <a:off x="1791900" y="4568875"/>
            <a:ext cx="26838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Little data spilled to disk, good!</a:t>
            </a:r>
            <a:endParaRPr>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Effects of changing block size</a:t>
            </a:r>
            <a:endParaRPr/>
          </a:p>
        </p:txBody>
      </p:sp>
      <p:sp>
        <p:nvSpPr>
          <p:cNvPr id="142" name="Google Shape;14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Among the three values I test, block size = 128 gives the best result. The workloads among executors are more balanced so the exectuion time is faster. Also, less data spilled to disk so memory swap-ins/outs happened less. This also improves execution speed.</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zh-TW"/>
              <a:t>I will use block size = 128 along with my basic configuration to test other parameters.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TW"/>
              <a:t>Change no. of Executors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Number of executors: 15</a:t>
            </a:r>
            <a:endParaRPr/>
          </a:p>
        </p:txBody>
      </p:sp>
      <p:sp>
        <p:nvSpPr>
          <p:cNvPr id="153" name="Google Shape;15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zh-TW" sz="1200"/>
              <a:t>spark-submit --driver-cores 1 --driver-memory 1g --num-executors 15 --executor-cores 1 --executor-memory 2g --conf spark.shuffle.compress=true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a:t>
            </a:r>
            <a:r>
              <a:rPr lang="zh-TW" sz="1200"/>
              <a:t>http://202.45.128.135:10669/history/application_1626360248822_0391/jobs/</a:t>
            </a:r>
            <a:endParaRPr sz="1200"/>
          </a:p>
          <a:p>
            <a:pPr indent="0" lvl="0" marL="0" rtl="0" algn="l">
              <a:spcBef>
                <a:spcPts val="1200"/>
              </a:spcBef>
              <a:spcAft>
                <a:spcPts val="0"/>
              </a:spcAft>
              <a:buNone/>
            </a:pPr>
            <a:r>
              <a:rPr lang="zh-TW"/>
              <a:t>Execution time: 141s</a:t>
            </a:r>
            <a:endParaRPr/>
          </a:p>
          <a:p>
            <a:pPr indent="0" lvl="0" marL="0" rtl="0" algn="l">
              <a:spcBef>
                <a:spcPts val="1200"/>
              </a:spcBef>
              <a:spcAft>
                <a:spcPts val="0"/>
              </a:spcAft>
              <a:buNone/>
            </a:pPr>
            <a:r>
              <a:rPr lang="zh-TW"/>
              <a:t>Most of the time spent on execution, good!</a:t>
            </a:r>
            <a:endParaRPr/>
          </a:p>
          <a:p>
            <a:pPr indent="0" lvl="0" marL="0" rtl="0" algn="l">
              <a:spcBef>
                <a:spcPts val="1200"/>
              </a:spcBef>
              <a:spcAft>
                <a:spcPts val="0"/>
              </a:spcAft>
              <a:buNone/>
            </a:pPr>
            <a:r>
              <a:rPr lang="zh-TW"/>
              <a:t>There were 4 nodes each ran 2 exectors, and they can REALLY run in parallel</a:t>
            </a:r>
            <a:endParaRPr/>
          </a:p>
          <a:p>
            <a:pPr indent="0" lvl="0" marL="0" rtl="0" algn="l">
              <a:spcBef>
                <a:spcPts val="1200"/>
              </a:spcBef>
              <a:spcAft>
                <a:spcPts val="0"/>
              </a:spcAft>
              <a:buNone/>
            </a:pPr>
            <a:r>
              <a:rPr lang="zh-TW"/>
              <a:t>=&gt; Possible to increase number of executors to get better performance?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4" name="Google Shape;154;p26"/>
          <p:cNvPicPr preferRelativeResize="0"/>
          <p:nvPr/>
        </p:nvPicPr>
        <p:blipFill>
          <a:blip r:embed="rId3">
            <a:alphaModFix/>
          </a:blip>
          <a:stretch>
            <a:fillRect/>
          </a:stretch>
        </p:blipFill>
        <p:spPr>
          <a:xfrm>
            <a:off x="5825000" y="3664925"/>
            <a:ext cx="3153375" cy="1436975"/>
          </a:xfrm>
          <a:prstGeom prst="rect">
            <a:avLst/>
          </a:prstGeom>
          <a:noFill/>
          <a:ln>
            <a:noFill/>
          </a:ln>
        </p:spPr>
      </p:pic>
      <p:sp>
        <p:nvSpPr>
          <p:cNvPr id="155" name="Google Shape;155;p26"/>
          <p:cNvSpPr txBox="1"/>
          <p:nvPr/>
        </p:nvSpPr>
        <p:spPr>
          <a:xfrm>
            <a:off x="6781450" y="3775675"/>
            <a:ext cx="22476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Similar shuffle spill</a:t>
            </a:r>
            <a:endParaRPr>
              <a:latin typeface="Proxima Nova"/>
              <a:ea typeface="Proxima Nova"/>
              <a:cs typeface="Proxima Nova"/>
              <a:sym typeface="Proxima Nova"/>
            </a:endParaRPr>
          </a:p>
        </p:txBody>
      </p:sp>
      <p:pic>
        <p:nvPicPr>
          <p:cNvPr id="156" name="Google Shape;156;p26"/>
          <p:cNvPicPr preferRelativeResize="0"/>
          <p:nvPr/>
        </p:nvPicPr>
        <p:blipFill>
          <a:blip r:embed="rId4">
            <a:alphaModFix/>
          </a:blip>
          <a:stretch>
            <a:fillRect/>
          </a:stretch>
        </p:blipFill>
        <p:spPr>
          <a:xfrm>
            <a:off x="4961125" y="1085525"/>
            <a:ext cx="4017249" cy="17869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Number of executors: 20</a:t>
            </a:r>
            <a:endParaRPr/>
          </a:p>
        </p:txBody>
      </p:sp>
      <p:sp>
        <p:nvSpPr>
          <p:cNvPr id="162" name="Google Shape;16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zh-TW" sz="1200"/>
              <a:t>spark-submit --driver-cores 1 --driver-memory 1g --num-executors 20 --executor-cores 1 --executor-memory 2g --conf spark.shuffle.compress=true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http://202.45.128.135:10669/history/application_1626360248822_0392/jobs/</a:t>
            </a:r>
            <a:endParaRPr sz="1200"/>
          </a:p>
          <a:p>
            <a:pPr indent="0" lvl="0" marL="0" rtl="0" algn="l">
              <a:spcBef>
                <a:spcPts val="1200"/>
              </a:spcBef>
              <a:spcAft>
                <a:spcPts val="0"/>
              </a:spcAft>
              <a:buNone/>
            </a:pPr>
            <a:r>
              <a:rPr lang="zh-TW"/>
              <a:t>Execution time: 129s (faster!)</a:t>
            </a:r>
            <a:endParaRPr/>
          </a:p>
          <a:p>
            <a:pPr indent="0" lvl="0" marL="0" rtl="0" algn="l">
              <a:spcBef>
                <a:spcPts val="1200"/>
              </a:spcBef>
              <a:spcAft>
                <a:spcPts val="0"/>
              </a:spcAft>
              <a:buNone/>
            </a:pPr>
            <a:r>
              <a:rPr lang="zh-TW"/>
              <a:t>Most of the time spent on execution, good!</a:t>
            </a:r>
            <a:endParaRPr/>
          </a:p>
          <a:p>
            <a:pPr indent="0" lvl="0" marL="0" rtl="0" algn="l">
              <a:spcBef>
                <a:spcPts val="1200"/>
              </a:spcBef>
              <a:spcAft>
                <a:spcPts val="0"/>
              </a:spcAft>
              <a:buNone/>
            </a:pPr>
            <a:r>
              <a:rPr lang="zh-TW"/>
              <a:t>There were 9 nodes each ran 2 exectors, and they can REALLY run in parallel</a:t>
            </a:r>
            <a:endParaRPr/>
          </a:p>
          <a:p>
            <a:pPr indent="0" lvl="0" marL="0" rtl="0" algn="l">
              <a:spcBef>
                <a:spcPts val="1200"/>
              </a:spcBef>
              <a:spcAft>
                <a:spcPts val="0"/>
              </a:spcAft>
              <a:buNone/>
            </a:pPr>
            <a:r>
              <a:rPr lang="zh-TW"/>
              <a:t>=&gt; Possible to increase number of executors to get better performance?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63" name="Google Shape;163;p27"/>
          <p:cNvPicPr preferRelativeResize="0"/>
          <p:nvPr/>
        </p:nvPicPr>
        <p:blipFill>
          <a:blip r:embed="rId3">
            <a:alphaModFix/>
          </a:blip>
          <a:stretch>
            <a:fillRect/>
          </a:stretch>
        </p:blipFill>
        <p:spPr>
          <a:xfrm>
            <a:off x="5837650" y="3627325"/>
            <a:ext cx="2875800" cy="1397575"/>
          </a:xfrm>
          <a:prstGeom prst="rect">
            <a:avLst/>
          </a:prstGeom>
          <a:noFill/>
          <a:ln>
            <a:noFill/>
          </a:ln>
        </p:spPr>
      </p:pic>
      <p:sp>
        <p:nvSpPr>
          <p:cNvPr id="164" name="Google Shape;164;p27"/>
          <p:cNvSpPr txBox="1"/>
          <p:nvPr/>
        </p:nvSpPr>
        <p:spPr>
          <a:xfrm>
            <a:off x="6714525" y="3627325"/>
            <a:ext cx="22476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Similar shuffle spill</a:t>
            </a:r>
            <a:endParaRPr>
              <a:latin typeface="Proxima Nova"/>
              <a:ea typeface="Proxima Nova"/>
              <a:cs typeface="Proxima Nova"/>
              <a:sym typeface="Proxima Nova"/>
            </a:endParaRPr>
          </a:p>
        </p:txBody>
      </p:sp>
      <p:pic>
        <p:nvPicPr>
          <p:cNvPr id="165" name="Google Shape;165;p27"/>
          <p:cNvPicPr preferRelativeResize="0"/>
          <p:nvPr/>
        </p:nvPicPr>
        <p:blipFill>
          <a:blip r:embed="rId4">
            <a:alphaModFix/>
          </a:blip>
          <a:stretch>
            <a:fillRect/>
          </a:stretch>
        </p:blipFill>
        <p:spPr>
          <a:xfrm>
            <a:off x="5021551" y="117856"/>
            <a:ext cx="4055501" cy="2277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Number of executors: 25</a:t>
            </a:r>
            <a:endParaRPr/>
          </a:p>
          <a:p>
            <a:pPr indent="0" lvl="0" marL="0" rtl="0" algn="l">
              <a:spcBef>
                <a:spcPts val="0"/>
              </a:spcBef>
              <a:spcAft>
                <a:spcPts val="0"/>
              </a:spcAft>
              <a:buNone/>
            </a:pPr>
            <a:r>
              <a:t/>
            </a:r>
            <a:endParaRPr/>
          </a:p>
        </p:txBody>
      </p:sp>
      <p:sp>
        <p:nvSpPr>
          <p:cNvPr id="171" name="Google Shape;17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zh-TW" sz="1200"/>
              <a:t>spark-submit --driver-cores 1 --driver-memory 1g --num-executors 25 --executor-cores 1 --executor-memory 2g --conf spark.shuffle.compress=true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http://202.45.128.135:10669/history/application_1626360248822_0393/jobs/</a:t>
            </a:r>
            <a:endParaRPr sz="1200"/>
          </a:p>
          <a:p>
            <a:pPr indent="0" lvl="0" marL="0" rtl="0" algn="l">
              <a:spcBef>
                <a:spcPts val="1200"/>
              </a:spcBef>
              <a:spcAft>
                <a:spcPts val="0"/>
              </a:spcAft>
              <a:buNone/>
            </a:pPr>
            <a:r>
              <a:rPr lang="zh-TW"/>
              <a:t>Execution time: 123s (fastest!)</a:t>
            </a:r>
            <a:endParaRPr/>
          </a:p>
          <a:p>
            <a:pPr indent="0" lvl="0" marL="0" rtl="0" algn="l">
              <a:spcBef>
                <a:spcPts val="1200"/>
              </a:spcBef>
              <a:spcAft>
                <a:spcPts val="0"/>
              </a:spcAft>
              <a:buNone/>
            </a:pPr>
            <a:r>
              <a:rPr lang="zh-TW"/>
              <a:t>Most of the time spent on execution, good!</a:t>
            </a:r>
            <a:endParaRPr/>
          </a:p>
          <a:p>
            <a:pPr indent="0" lvl="0" marL="0" rtl="0" algn="l">
              <a:spcBef>
                <a:spcPts val="1200"/>
              </a:spcBef>
              <a:spcAft>
                <a:spcPts val="0"/>
              </a:spcAft>
              <a:buNone/>
            </a:pPr>
            <a:r>
              <a:rPr lang="zh-TW"/>
              <a:t>Only 21 executors created, not 25! Not enough memory! </a:t>
            </a:r>
            <a:endParaRPr/>
          </a:p>
          <a:p>
            <a:pPr indent="0" lvl="0" marL="0" rtl="0" algn="l">
              <a:spcBef>
                <a:spcPts val="1200"/>
              </a:spcBef>
              <a:spcAft>
                <a:spcPts val="0"/>
              </a:spcAft>
              <a:buNone/>
            </a:pPr>
            <a:r>
              <a:rPr lang="zh-TW"/>
              <a:t>Memory per executor = 2GB and only 5GB per node.</a:t>
            </a:r>
            <a:endParaRPr/>
          </a:p>
          <a:p>
            <a:pPr indent="0" lvl="0" marL="0" rtl="0" algn="l">
              <a:spcBef>
                <a:spcPts val="1200"/>
              </a:spcBef>
              <a:spcAft>
                <a:spcPts val="0"/>
              </a:spcAft>
              <a:buNone/>
            </a:pPr>
            <a:r>
              <a:rPr lang="zh-TW"/>
              <a:t>Cant run 3 executors on a node at the same time!</a:t>
            </a:r>
            <a:endParaRPr/>
          </a:p>
          <a:p>
            <a:pPr indent="0" lvl="0" marL="0" rtl="0" algn="l">
              <a:spcBef>
                <a:spcPts val="1200"/>
              </a:spcBef>
              <a:spcAft>
                <a:spcPts val="0"/>
              </a:spcAft>
              <a:buNone/>
            </a:pPr>
            <a:r>
              <a:rPr lang="zh-TW"/>
              <a:t>=&gt; Adjust memory of executors</a:t>
            </a:r>
            <a:endParaRPr/>
          </a:p>
          <a:p>
            <a:pPr indent="0" lvl="0" marL="0" rtl="0" algn="l">
              <a:spcBef>
                <a:spcPts val="1200"/>
              </a:spcBef>
              <a:spcAft>
                <a:spcPts val="1200"/>
              </a:spcAft>
              <a:buNone/>
            </a:pPr>
            <a:r>
              <a:rPr lang="zh-TW"/>
              <a:t>More executors were created thus better performance</a:t>
            </a:r>
            <a:endParaRPr/>
          </a:p>
        </p:txBody>
      </p:sp>
      <p:pic>
        <p:nvPicPr>
          <p:cNvPr id="172" name="Google Shape;172;p28"/>
          <p:cNvPicPr preferRelativeResize="0"/>
          <p:nvPr/>
        </p:nvPicPr>
        <p:blipFill>
          <a:blip r:embed="rId3">
            <a:alphaModFix/>
          </a:blip>
          <a:stretch>
            <a:fillRect/>
          </a:stretch>
        </p:blipFill>
        <p:spPr>
          <a:xfrm>
            <a:off x="6255425" y="3815650"/>
            <a:ext cx="2703451" cy="1247750"/>
          </a:xfrm>
          <a:prstGeom prst="rect">
            <a:avLst/>
          </a:prstGeom>
          <a:noFill/>
          <a:ln>
            <a:noFill/>
          </a:ln>
        </p:spPr>
      </p:pic>
      <p:sp>
        <p:nvSpPr>
          <p:cNvPr id="173" name="Google Shape;173;p28"/>
          <p:cNvSpPr txBox="1"/>
          <p:nvPr/>
        </p:nvSpPr>
        <p:spPr>
          <a:xfrm>
            <a:off x="3813125" y="4568875"/>
            <a:ext cx="22476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Similar shuffle spill</a:t>
            </a:r>
            <a:endParaRPr>
              <a:latin typeface="Proxima Nova"/>
              <a:ea typeface="Proxima Nova"/>
              <a:cs typeface="Proxima Nova"/>
              <a:sym typeface="Proxima Nova"/>
            </a:endParaRPr>
          </a:p>
        </p:txBody>
      </p:sp>
      <p:pic>
        <p:nvPicPr>
          <p:cNvPr id="174" name="Google Shape;174;p28"/>
          <p:cNvPicPr preferRelativeResize="0"/>
          <p:nvPr/>
        </p:nvPicPr>
        <p:blipFill>
          <a:blip r:embed="rId4">
            <a:alphaModFix/>
          </a:blip>
          <a:stretch>
            <a:fillRect/>
          </a:stretch>
        </p:blipFill>
        <p:spPr>
          <a:xfrm>
            <a:off x="4769525" y="941200"/>
            <a:ext cx="4189348" cy="16753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Effects of changing no. of executors</a:t>
            </a:r>
            <a:endParaRPr/>
          </a:p>
        </p:txBody>
      </p:sp>
      <p:sp>
        <p:nvSpPr>
          <p:cNvPr id="180" name="Google Shape;18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Among the three values I test, no. of executors = 25 gives the best result. In this case, more executors can give better performance as they can run in parallel. Only 21 executors were actually created due to the large size of executor memory. For simplicity, I will use </a:t>
            </a:r>
            <a:r>
              <a:rPr lang="zh-TW"/>
              <a:t>no. of executors = 25</a:t>
            </a:r>
            <a:r>
              <a:rPr lang="zh-TW"/>
              <a:t> to further tune other parameters. Hopefully, I will find better values of memory and number CPU cores of executors so better performance can be achieved.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TW"/>
              <a:t>Change Memory of Executors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Executor memory: 1GB </a:t>
            </a:r>
            <a:endParaRPr/>
          </a:p>
        </p:txBody>
      </p:sp>
      <p:sp>
        <p:nvSpPr>
          <p:cNvPr id="191" name="Google Shape;19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1 --executor-memory 1g --conf spark.shuffle.compress=true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http://202.45.128.135:10669/history/application_1626360248822_0403/jobs/</a:t>
            </a:r>
            <a:endParaRPr sz="1200"/>
          </a:p>
          <a:p>
            <a:pPr indent="0" lvl="0" marL="0" rtl="0" algn="l">
              <a:spcBef>
                <a:spcPts val="1200"/>
              </a:spcBef>
              <a:spcAft>
                <a:spcPts val="0"/>
              </a:spcAft>
              <a:buNone/>
            </a:pPr>
            <a:r>
              <a:rPr lang="zh-TW"/>
              <a:t>Execution time: 117s, faster than before</a:t>
            </a:r>
            <a:endParaRPr/>
          </a:p>
          <a:p>
            <a:pPr indent="0" lvl="0" marL="0" rtl="0" algn="l">
              <a:spcBef>
                <a:spcPts val="1200"/>
              </a:spcBef>
              <a:spcAft>
                <a:spcPts val="0"/>
              </a:spcAft>
              <a:buNone/>
            </a:pPr>
            <a:r>
              <a:rPr lang="zh-TW"/>
              <a:t>All 25 executors can run!</a:t>
            </a:r>
            <a:endParaRPr/>
          </a:p>
          <a:p>
            <a:pPr indent="0" lvl="0" marL="0" rtl="0" algn="l">
              <a:spcBef>
                <a:spcPts val="1200"/>
              </a:spcBef>
              <a:spcAft>
                <a:spcPts val="1200"/>
              </a:spcAft>
              <a:buNone/>
            </a:pPr>
            <a:r>
              <a:t/>
            </a:r>
            <a:endParaRPr/>
          </a:p>
        </p:txBody>
      </p:sp>
      <p:pic>
        <p:nvPicPr>
          <p:cNvPr id="192" name="Google Shape;192;p31"/>
          <p:cNvPicPr preferRelativeResize="0"/>
          <p:nvPr/>
        </p:nvPicPr>
        <p:blipFill>
          <a:blip r:embed="rId3">
            <a:alphaModFix/>
          </a:blip>
          <a:stretch>
            <a:fillRect/>
          </a:stretch>
        </p:blipFill>
        <p:spPr>
          <a:xfrm>
            <a:off x="4878100" y="2338025"/>
            <a:ext cx="4059449" cy="1807475"/>
          </a:xfrm>
          <a:prstGeom prst="rect">
            <a:avLst/>
          </a:prstGeom>
          <a:noFill/>
          <a:ln>
            <a:noFill/>
          </a:ln>
        </p:spPr>
      </p:pic>
      <p:sp>
        <p:nvSpPr>
          <p:cNvPr id="193" name="Google Shape;193;p31"/>
          <p:cNvSpPr txBox="1"/>
          <p:nvPr/>
        </p:nvSpPr>
        <p:spPr>
          <a:xfrm>
            <a:off x="6622975" y="1956150"/>
            <a:ext cx="22476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More</a:t>
            </a:r>
            <a:r>
              <a:rPr lang="zh-TW">
                <a:latin typeface="Proxima Nova"/>
                <a:ea typeface="Proxima Nova"/>
                <a:cs typeface="Proxima Nova"/>
                <a:sym typeface="Proxima Nova"/>
              </a:rPr>
              <a:t> shuffle spill than before</a:t>
            </a:r>
            <a:endParaRPr>
              <a:latin typeface="Proxima Nova"/>
              <a:ea typeface="Proxima Nova"/>
              <a:cs typeface="Proxima Nova"/>
              <a:sym typeface="Proxima Nova"/>
            </a:endParaRPr>
          </a:p>
        </p:txBody>
      </p:sp>
      <p:sp>
        <p:nvSpPr>
          <p:cNvPr id="194" name="Google Shape;194;p31"/>
          <p:cNvSpPr txBox="1"/>
          <p:nvPr/>
        </p:nvSpPr>
        <p:spPr>
          <a:xfrm>
            <a:off x="739175" y="3679325"/>
            <a:ext cx="22476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Max duration: 59s</a:t>
            </a:r>
            <a:endParaRPr>
              <a:latin typeface="Proxima Nova"/>
              <a:ea typeface="Proxima Nova"/>
              <a:cs typeface="Proxima Nova"/>
              <a:sym typeface="Proxima Nova"/>
            </a:endParaRPr>
          </a:p>
        </p:txBody>
      </p:sp>
      <p:pic>
        <p:nvPicPr>
          <p:cNvPr id="195" name="Google Shape;195;p31"/>
          <p:cNvPicPr preferRelativeResize="0"/>
          <p:nvPr/>
        </p:nvPicPr>
        <p:blipFill>
          <a:blip r:embed="rId4">
            <a:alphaModFix/>
          </a:blip>
          <a:stretch>
            <a:fillRect/>
          </a:stretch>
        </p:blipFill>
        <p:spPr>
          <a:xfrm>
            <a:off x="311700" y="4445301"/>
            <a:ext cx="7728425" cy="467925"/>
          </a:xfrm>
          <a:prstGeom prst="rect">
            <a:avLst/>
          </a:prstGeom>
          <a:noFill/>
          <a:ln>
            <a:noFill/>
          </a:ln>
        </p:spPr>
      </p:pic>
      <p:cxnSp>
        <p:nvCxnSpPr>
          <p:cNvPr id="196" name="Google Shape;196;p31"/>
          <p:cNvCxnSpPr/>
          <p:nvPr/>
        </p:nvCxnSpPr>
        <p:spPr>
          <a:xfrm>
            <a:off x="3252050" y="3969425"/>
            <a:ext cx="3644400" cy="5646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TW"/>
              <a:t>Fastest trial: 104s (p. 75)</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Executor memory: 800MB</a:t>
            </a:r>
            <a:endParaRPr/>
          </a:p>
        </p:txBody>
      </p:sp>
      <p:sp>
        <p:nvSpPr>
          <p:cNvPr id="202" name="Google Shape;20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sz="1200"/>
              <a:t>spark-submit --driver-cores 1 --driver-memory 1g --num-executors 25 --executor-cores 1 --executor-memory 800m --conf spark.shuffle.compress=true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http://202.45.128.135:10669/history/application_1626360248822_0434/jobs/</a:t>
            </a:r>
            <a:endParaRPr sz="1200"/>
          </a:p>
          <a:p>
            <a:pPr indent="0" lvl="0" marL="0" rtl="0" algn="l">
              <a:spcBef>
                <a:spcPts val="1200"/>
              </a:spcBef>
              <a:spcAft>
                <a:spcPts val="0"/>
              </a:spcAft>
              <a:buNone/>
            </a:pPr>
            <a:r>
              <a:rPr lang="zh-TW"/>
              <a:t>Execution time: 123s, slightly worse performance</a:t>
            </a:r>
            <a:endParaRPr/>
          </a:p>
          <a:p>
            <a:pPr indent="0" lvl="0" marL="0" rtl="0" algn="l">
              <a:spcBef>
                <a:spcPts val="1200"/>
              </a:spcBef>
              <a:spcAft>
                <a:spcPts val="0"/>
              </a:spcAft>
              <a:buNone/>
            </a:pPr>
            <a:r>
              <a:rPr lang="zh-TW"/>
              <a:t>All 25 executors can run!</a:t>
            </a:r>
            <a:endParaRPr/>
          </a:p>
          <a:p>
            <a:pPr indent="0" lvl="0" marL="0" rtl="0" algn="l">
              <a:spcBef>
                <a:spcPts val="1200"/>
              </a:spcBef>
              <a:spcAft>
                <a:spcPts val="0"/>
              </a:spcAft>
              <a:buNone/>
            </a:pPr>
            <a:r>
              <a:rPr lang="zh-TW"/>
              <a:t>Reason for worse performance: </a:t>
            </a:r>
            <a:endParaRPr/>
          </a:p>
          <a:p>
            <a:pPr indent="0" lvl="0" marL="0" rtl="0" algn="l">
              <a:spcBef>
                <a:spcPts val="1200"/>
              </a:spcBef>
              <a:spcAft>
                <a:spcPts val="0"/>
              </a:spcAft>
              <a:buNone/>
            </a:pPr>
            <a:r>
              <a:rPr lang="zh-TW"/>
              <a:t>Less memory fraction for shuffle, =&gt; large shuffle</a:t>
            </a:r>
            <a:endParaRPr/>
          </a:p>
          <a:p>
            <a:pPr indent="0" lvl="0" marL="0" rtl="0" algn="l">
              <a:spcBef>
                <a:spcPts val="1200"/>
              </a:spcBef>
              <a:spcAft>
                <a:spcPts val="1200"/>
              </a:spcAft>
              <a:buNone/>
            </a:pPr>
            <a:r>
              <a:rPr lang="zh-TW"/>
              <a:t>spill,  =&gt; higher memory swap latency, =&gt; longer execution time</a:t>
            </a:r>
            <a:endParaRPr/>
          </a:p>
        </p:txBody>
      </p:sp>
      <p:pic>
        <p:nvPicPr>
          <p:cNvPr id="203" name="Google Shape;203;p32"/>
          <p:cNvPicPr preferRelativeResize="0"/>
          <p:nvPr/>
        </p:nvPicPr>
        <p:blipFill>
          <a:blip r:embed="rId3">
            <a:alphaModFix/>
          </a:blip>
          <a:stretch>
            <a:fillRect/>
          </a:stretch>
        </p:blipFill>
        <p:spPr>
          <a:xfrm>
            <a:off x="5643575" y="2154475"/>
            <a:ext cx="3500426" cy="1584600"/>
          </a:xfrm>
          <a:prstGeom prst="rect">
            <a:avLst/>
          </a:prstGeom>
          <a:noFill/>
          <a:ln>
            <a:noFill/>
          </a:ln>
        </p:spPr>
      </p:pic>
      <p:sp>
        <p:nvSpPr>
          <p:cNvPr id="204" name="Google Shape;204;p32"/>
          <p:cNvSpPr txBox="1"/>
          <p:nvPr/>
        </p:nvSpPr>
        <p:spPr>
          <a:xfrm>
            <a:off x="7030175" y="1594850"/>
            <a:ext cx="20466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More shuffle spill than when memory=1G</a:t>
            </a:r>
            <a:endParaRPr>
              <a:latin typeface="Proxima Nova"/>
              <a:ea typeface="Proxima Nova"/>
              <a:cs typeface="Proxima Nova"/>
              <a:sym typeface="Proxima Nova"/>
            </a:endParaRPr>
          </a:p>
        </p:txBody>
      </p:sp>
      <p:sp>
        <p:nvSpPr>
          <p:cNvPr id="205" name="Google Shape;205;p32"/>
          <p:cNvSpPr txBox="1"/>
          <p:nvPr/>
        </p:nvSpPr>
        <p:spPr>
          <a:xfrm>
            <a:off x="6829163" y="3784738"/>
            <a:ext cx="22476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Max</a:t>
            </a:r>
            <a:r>
              <a:rPr lang="zh-TW">
                <a:latin typeface="Proxima Nova"/>
                <a:ea typeface="Proxima Nova"/>
                <a:cs typeface="Proxima Nova"/>
                <a:sym typeface="Proxima Nova"/>
              </a:rPr>
              <a:t> duration: 1.2min, &gt;59s!</a:t>
            </a:r>
            <a:endParaRPr>
              <a:latin typeface="Proxima Nova"/>
              <a:ea typeface="Proxima Nova"/>
              <a:cs typeface="Proxima Nova"/>
              <a:sym typeface="Proxima Nova"/>
            </a:endParaRPr>
          </a:p>
        </p:txBody>
      </p:sp>
      <p:pic>
        <p:nvPicPr>
          <p:cNvPr id="206" name="Google Shape;206;p32"/>
          <p:cNvPicPr preferRelativeResize="0"/>
          <p:nvPr/>
        </p:nvPicPr>
        <p:blipFill>
          <a:blip r:embed="rId4">
            <a:alphaModFix/>
          </a:blip>
          <a:stretch>
            <a:fillRect/>
          </a:stretch>
        </p:blipFill>
        <p:spPr>
          <a:xfrm>
            <a:off x="239150" y="4446000"/>
            <a:ext cx="8520602" cy="5200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Executor memory: 1100MB</a:t>
            </a:r>
            <a:endParaRPr/>
          </a:p>
        </p:txBody>
      </p:sp>
      <p:sp>
        <p:nvSpPr>
          <p:cNvPr id="212" name="Google Shape;21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1 --executor-memory 1100m --conf spark.shuffle.compress=true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http://202.45.128.135:10669/history/application_1626360248822_0435/jobs/</a:t>
            </a:r>
            <a:endParaRPr sz="1200"/>
          </a:p>
          <a:p>
            <a:pPr indent="0" lvl="0" marL="0" rtl="0" algn="l">
              <a:spcBef>
                <a:spcPts val="1200"/>
              </a:spcBef>
              <a:spcAft>
                <a:spcPts val="0"/>
              </a:spcAft>
              <a:buNone/>
            </a:pPr>
            <a:r>
              <a:rPr lang="zh-TW"/>
              <a:t>Execution time: 121s, similar performance</a:t>
            </a:r>
            <a:endParaRPr/>
          </a:p>
          <a:p>
            <a:pPr indent="0" lvl="0" marL="0" rtl="0" algn="l">
              <a:spcBef>
                <a:spcPts val="1200"/>
              </a:spcBef>
              <a:spcAft>
                <a:spcPts val="0"/>
              </a:spcAft>
              <a:buNone/>
            </a:pPr>
            <a:r>
              <a:rPr lang="zh-TW"/>
              <a:t>All 25 executors can run, nodes still have enough</a:t>
            </a:r>
            <a:endParaRPr/>
          </a:p>
          <a:p>
            <a:pPr indent="0" lvl="0" marL="0" rtl="0" algn="l">
              <a:spcBef>
                <a:spcPts val="1200"/>
              </a:spcBef>
              <a:spcAft>
                <a:spcPts val="0"/>
              </a:spcAft>
              <a:buNone/>
            </a:pPr>
            <a:r>
              <a:rPr lang="zh-TW"/>
              <a:t>memory.</a:t>
            </a:r>
            <a:endParaRPr/>
          </a:p>
          <a:p>
            <a:pPr indent="0" lvl="0" marL="0" rtl="0" algn="l">
              <a:spcBef>
                <a:spcPts val="1200"/>
              </a:spcBef>
              <a:spcAft>
                <a:spcPts val="1200"/>
              </a:spcAft>
              <a:buNone/>
            </a:pPr>
            <a:r>
              <a:t/>
            </a:r>
            <a:endParaRPr/>
          </a:p>
        </p:txBody>
      </p:sp>
      <p:pic>
        <p:nvPicPr>
          <p:cNvPr id="213" name="Google Shape;213;p33"/>
          <p:cNvPicPr preferRelativeResize="0"/>
          <p:nvPr/>
        </p:nvPicPr>
        <p:blipFill>
          <a:blip r:embed="rId3">
            <a:alphaModFix/>
          </a:blip>
          <a:stretch>
            <a:fillRect/>
          </a:stretch>
        </p:blipFill>
        <p:spPr>
          <a:xfrm>
            <a:off x="5930575" y="1965325"/>
            <a:ext cx="3169549" cy="1527900"/>
          </a:xfrm>
          <a:prstGeom prst="rect">
            <a:avLst/>
          </a:prstGeom>
          <a:noFill/>
          <a:ln>
            <a:noFill/>
          </a:ln>
        </p:spPr>
      </p:pic>
      <p:sp>
        <p:nvSpPr>
          <p:cNvPr id="214" name="Google Shape;214;p33"/>
          <p:cNvSpPr txBox="1"/>
          <p:nvPr/>
        </p:nvSpPr>
        <p:spPr>
          <a:xfrm>
            <a:off x="6896400" y="1517275"/>
            <a:ext cx="22476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Less</a:t>
            </a:r>
            <a:r>
              <a:rPr lang="zh-TW">
                <a:latin typeface="Proxima Nova"/>
                <a:ea typeface="Proxima Nova"/>
                <a:cs typeface="Proxima Nova"/>
                <a:sym typeface="Proxima Nova"/>
              </a:rPr>
              <a:t> shuffle spill than when memory=1G</a:t>
            </a:r>
            <a:endParaRPr>
              <a:latin typeface="Proxima Nova"/>
              <a:ea typeface="Proxima Nova"/>
              <a:cs typeface="Proxima Nova"/>
              <a:sym typeface="Proxima Nova"/>
            </a:endParaRPr>
          </a:p>
        </p:txBody>
      </p:sp>
      <p:pic>
        <p:nvPicPr>
          <p:cNvPr id="215" name="Google Shape;215;p33"/>
          <p:cNvPicPr preferRelativeResize="0"/>
          <p:nvPr/>
        </p:nvPicPr>
        <p:blipFill>
          <a:blip r:embed="rId4">
            <a:alphaModFix/>
          </a:blip>
          <a:stretch>
            <a:fillRect/>
          </a:stretch>
        </p:blipFill>
        <p:spPr>
          <a:xfrm>
            <a:off x="0" y="4440832"/>
            <a:ext cx="9144003" cy="567035"/>
          </a:xfrm>
          <a:prstGeom prst="rect">
            <a:avLst/>
          </a:prstGeom>
          <a:noFill/>
          <a:ln>
            <a:noFill/>
          </a:ln>
        </p:spPr>
      </p:pic>
      <p:sp>
        <p:nvSpPr>
          <p:cNvPr id="216" name="Google Shape;216;p33"/>
          <p:cNvSpPr txBox="1"/>
          <p:nvPr/>
        </p:nvSpPr>
        <p:spPr>
          <a:xfrm>
            <a:off x="6829163" y="3784738"/>
            <a:ext cx="22476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Max duration: 53s, best!</a:t>
            </a:r>
            <a:endParaRPr>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Effects of changing memory of executors</a:t>
            </a:r>
            <a:endParaRPr/>
          </a:p>
        </p:txBody>
      </p:sp>
      <p:sp>
        <p:nvSpPr>
          <p:cNvPr id="222" name="Google Shape;222;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Among the three values I test, executor memory = 1GB gives the best result. Larger executor memory lowers shuffle spills. Although I believe </a:t>
            </a:r>
            <a:r>
              <a:rPr lang="zh-TW"/>
              <a:t>executor memory = 1100MB may give better performance, but the “execution time” of an experiment varies a little among multiple runs. So for simplicity, I will just use executor memory = 1GB</a:t>
            </a:r>
            <a:r>
              <a:rPr lang="zh-TW"/>
              <a:t> to further tune other parameters.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311700" y="2480550"/>
            <a:ext cx="8114400" cy="2445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zh-TW"/>
              <a:t>Change no. of CPU Cores and Memory of Executors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No. </a:t>
            </a:r>
            <a:r>
              <a:rPr lang="zh-TW"/>
              <a:t>of executor cores: 2, memory: 1GB</a:t>
            </a:r>
            <a:endParaRPr/>
          </a:p>
        </p:txBody>
      </p:sp>
      <p:sp>
        <p:nvSpPr>
          <p:cNvPr id="233" name="Google Shape;233;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2 --executor-memory 1g --conf spark.shuffle.compress=true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a:t>
            </a:r>
            <a:r>
              <a:rPr lang="zh-TW" sz="1200"/>
              <a:t>http://202.45.128.135:10669/history/application_1626360248822_0407/jobs/</a:t>
            </a:r>
            <a:endParaRPr sz="1200"/>
          </a:p>
          <a:p>
            <a:pPr indent="0" lvl="0" marL="0" rtl="0" algn="l">
              <a:spcBef>
                <a:spcPts val="1200"/>
              </a:spcBef>
              <a:spcAft>
                <a:spcPts val="0"/>
              </a:spcAft>
              <a:buNone/>
            </a:pPr>
            <a:r>
              <a:rPr lang="zh-TW"/>
              <a:t>Execution time: 129s, worse performance</a:t>
            </a:r>
            <a:endParaRPr/>
          </a:p>
          <a:p>
            <a:pPr indent="0" lvl="0" marL="0" rtl="0" algn="l">
              <a:spcBef>
                <a:spcPts val="1200"/>
              </a:spcBef>
              <a:spcAft>
                <a:spcPts val="0"/>
              </a:spcAft>
              <a:buNone/>
            </a:pPr>
            <a:r>
              <a:rPr lang="zh-TW"/>
              <a:t>Reasons for poor performace:</a:t>
            </a:r>
            <a:endParaRPr/>
          </a:p>
          <a:p>
            <a:pPr indent="-342900" lvl="0" marL="457200" rtl="0" algn="l">
              <a:spcBef>
                <a:spcPts val="1200"/>
              </a:spcBef>
              <a:spcAft>
                <a:spcPts val="0"/>
              </a:spcAft>
              <a:buSzPts val="1800"/>
              <a:buAutoNum type="arabicPeriod"/>
            </a:pPr>
            <a:r>
              <a:rPr lang="zh-TW"/>
              <a:t>Each executor has 0.5GB memory, no enough memory to hold shuffle data</a:t>
            </a:r>
            <a:endParaRPr/>
          </a:p>
          <a:p>
            <a:pPr indent="-342900" lvl="0" marL="457200" rtl="0" algn="l">
              <a:spcBef>
                <a:spcPts val="0"/>
              </a:spcBef>
              <a:spcAft>
                <a:spcPts val="0"/>
              </a:spcAft>
              <a:buSzPts val="1800"/>
              <a:buAutoNum type="arabicPeriod"/>
            </a:pPr>
            <a:r>
              <a:rPr lang="zh-TW"/>
              <a:t>3 core per node, thus running 3 executors per node may be good, except that memory utilization is bad! </a:t>
            </a:r>
            <a:endParaRPr/>
          </a:p>
        </p:txBody>
      </p:sp>
      <p:pic>
        <p:nvPicPr>
          <p:cNvPr id="234" name="Google Shape;234;p36"/>
          <p:cNvPicPr preferRelativeResize="0"/>
          <p:nvPr/>
        </p:nvPicPr>
        <p:blipFill>
          <a:blip r:embed="rId3">
            <a:alphaModFix/>
          </a:blip>
          <a:stretch>
            <a:fillRect/>
          </a:stretch>
        </p:blipFill>
        <p:spPr>
          <a:xfrm>
            <a:off x="6264975" y="3965425"/>
            <a:ext cx="2668551" cy="1178075"/>
          </a:xfrm>
          <a:prstGeom prst="rect">
            <a:avLst/>
          </a:prstGeom>
          <a:noFill/>
          <a:ln>
            <a:noFill/>
          </a:ln>
        </p:spPr>
      </p:pic>
      <p:sp>
        <p:nvSpPr>
          <p:cNvPr id="235" name="Google Shape;235;p36"/>
          <p:cNvSpPr txBox="1"/>
          <p:nvPr/>
        </p:nvSpPr>
        <p:spPr>
          <a:xfrm>
            <a:off x="5432825" y="2796500"/>
            <a:ext cx="35007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6.6GB data spilled to disk, high GC time!</a:t>
            </a:r>
            <a:endParaRPr>
              <a:latin typeface="Proxima Nova"/>
              <a:ea typeface="Proxima Nova"/>
              <a:cs typeface="Proxima Nova"/>
              <a:sym typeface="Proxima Nova"/>
            </a:endParaRPr>
          </a:p>
        </p:txBody>
      </p:sp>
      <p:pic>
        <p:nvPicPr>
          <p:cNvPr id="236" name="Google Shape;236;p36"/>
          <p:cNvPicPr preferRelativeResize="0"/>
          <p:nvPr/>
        </p:nvPicPr>
        <p:blipFill>
          <a:blip r:embed="rId4">
            <a:alphaModFix/>
          </a:blip>
          <a:stretch>
            <a:fillRect/>
          </a:stretch>
        </p:blipFill>
        <p:spPr>
          <a:xfrm>
            <a:off x="7172775" y="1519300"/>
            <a:ext cx="1525850" cy="1277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No. of executor cores: 2, memory: 2GB</a:t>
            </a:r>
            <a:endParaRPr/>
          </a:p>
          <a:p>
            <a:pPr indent="0" lvl="0" marL="0" rtl="0" algn="l">
              <a:spcBef>
                <a:spcPts val="0"/>
              </a:spcBef>
              <a:spcAft>
                <a:spcPts val="0"/>
              </a:spcAft>
              <a:buNone/>
            </a:pPr>
            <a:r>
              <a:t/>
            </a:r>
            <a:endParaRPr/>
          </a:p>
        </p:txBody>
      </p:sp>
      <p:sp>
        <p:nvSpPr>
          <p:cNvPr id="242" name="Google Shape;242;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2 --executor-memory 2g --conf spark.shuffle.compress=true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a:t>
            </a:r>
            <a:r>
              <a:rPr lang="zh-TW" sz="1200"/>
              <a:t>http://202.45.128.135:10669/history/application_1626360248822_0408/jobs/</a:t>
            </a:r>
            <a:endParaRPr sz="1200"/>
          </a:p>
          <a:p>
            <a:pPr indent="0" lvl="0" marL="0" rtl="0" algn="l">
              <a:spcBef>
                <a:spcPts val="1200"/>
              </a:spcBef>
              <a:spcAft>
                <a:spcPts val="0"/>
              </a:spcAft>
              <a:buNone/>
            </a:pPr>
            <a:r>
              <a:rPr lang="zh-TW"/>
              <a:t>Execution time: 122s, faster</a:t>
            </a:r>
            <a:endParaRPr/>
          </a:p>
          <a:p>
            <a:pPr indent="0" lvl="0" marL="0" rtl="0" algn="l">
              <a:spcBef>
                <a:spcPts val="1200"/>
              </a:spcBef>
              <a:spcAft>
                <a:spcPts val="0"/>
              </a:spcAft>
              <a:buNone/>
            </a:pPr>
            <a:r>
              <a:rPr lang="zh-TW"/>
              <a:t>Only 21 executors were running. Not enough memory to run all 25 executors!</a:t>
            </a:r>
            <a:endParaRPr/>
          </a:p>
          <a:p>
            <a:pPr indent="0" lvl="0" marL="0" rtl="0" algn="l">
              <a:spcBef>
                <a:spcPts val="1200"/>
              </a:spcBef>
              <a:spcAft>
                <a:spcPts val="0"/>
              </a:spcAft>
              <a:buNone/>
            </a:pPr>
            <a:r>
              <a:rPr lang="zh-TW"/>
              <a:t>Make use of running multiple tasks in the same JVM, but seems no cached RDD is created in TeraSort, so not that useful.</a:t>
            </a:r>
            <a:endParaRPr/>
          </a:p>
          <a:p>
            <a:pPr indent="0" lvl="0" marL="0" rtl="0" algn="l">
              <a:spcBef>
                <a:spcPts val="1200"/>
              </a:spcBef>
              <a:spcAft>
                <a:spcPts val="1200"/>
              </a:spcAft>
              <a:buNone/>
            </a:pPr>
            <a:r>
              <a:rPr lang="zh-TW"/>
              <a:t>Why poor performance? Data skew!</a:t>
            </a:r>
            <a:endParaRPr/>
          </a:p>
        </p:txBody>
      </p:sp>
      <p:pic>
        <p:nvPicPr>
          <p:cNvPr id="243" name="Google Shape;243;p37"/>
          <p:cNvPicPr preferRelativeResize="0"/>
          <p:nvPr/>
        </p:nvPicPr>
        <p:blipFill>
          <a:blip r:embed="rId3">
            <a:alphaModFix/>
          </a:blip>
          <a:stretch>
            <a:fillRect/>
          </a:stretch>
        </p:blipFill>
        <p:spPr>
          <a:xfrm>
            <a:off x="6762350" y="1761650"/>
            <a:ext cx="2381650" cy="1078925"/>
          </a:xfrm>
          <a:prstGeom prst="rect">
            <a:avLst/>
          </a:prstGeom>
          <a:noFill/>
          <a:ln>
            <a:noFill/>
          </a:ln>
        </p:spPr>
      </p:pic>
      <p:sp>
        <p:nvSpPr>
          <p:cNvPr id="244" name="Google Shape;244;p37"/>
          <p:cNvSpPr txBox="1"/>
          <p:nvPr/>
        </p:nvSpPr>
        <p:spPr>
          <a:xfrm>
            <a:off x="5136325" y="2371650"/>
            <a:ext cx="15114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Less shuffle spill</a:t>
            </a:r>
            <a:endParaRPr>
              <a:latin typeface="Proxima Nova"/>
              <a:ea typeface="Proxima Nova"/>
              <a:cs typeface="Proxima Nova"/>
              <a:sym typeface="Proxima Nova"/>
            </a:endParaRPr>
          </a:p>
        </p:txBody>
      </p:sp>
      <p:pic>
        <p:nvPicPr>
          <p:cNvPr id="245" name="Google Shape;245;p37"/>
          <p:cNvPicPr preferRelativeResize="0"/>
          <p:nvPr/>
        </p:nvPicPr>
        <p:blipFill>
          <a:blip r:embed="rId4">
            <a:alphaModFix/>
          </a:blip>
          <a:stretch>
            <a:fillRect/>
          </a:stretch>
        </p:blipFill>
        <p:spPr>
          <a:xfrm>
            <a:off x="6035400" y="3800798"/>
            <a:ext cx="2477302" cy="1342700"/>
          </a:xfrm>
          <a:prstGeom prst="rect">
            <a:avLst/>
          </a:prstGeom>
          <a:noFill/>
          <a:ln>
            <a:noFill/>
          </a:ln>
        </p:spPr>
      </p:pic>
      <p:cxnSp>
        <p:nvCxnSpPr>
          <p:cNvPr id="246" name="Google Shape;246;p37"/>
          <p:cNvCxnSpPr/>
          <p:nvPr/>
        </p:nvCxnSpPr>
        <p:spPr>
          <a:xfrm>
            <a:off x="4122450" y="4285050"/>
            <a:ext cx="2611200" cy="2775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Effects of changing memory and no. of cores of executors</a:t>
            </a:r>
            <a:endParaRPr/>
          </a:p>
        </p:txBody>
      </p:sp>
      <p:sp>
        <p:nvSpPr>
          <p:cNvPr id="252" name="Google Shape;252;p38"/>
          <p:cNvSpPr txBox="1"/>
          <p:nvPr>
            <p:ph idx="1" type="body"/>
          </p:nvPr>
        </p:nvSpPr>
        <p:spPr>
          <a:xfrm>
            <a:off x="311700" y="1381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Among the values I tested, executor memory = 1GB and no. of cores per executor = 1 gives the best result. Increasing no. of CPU cores per executor usually gives better results as cached RDD can be reused quickly. However it is not useful in TeraSort. With no. of executor cores: 2 and memory: 2GB, I observed data skewness problem. It is important to balance workload among nodes. So for simplicity, I will just keep executor memory = 1GB </a:t>
            </a:r>
            <a:r>
              <a:rPr lang="zh-TW"/>
              <a:t>and no. of cores per executor = 1 </a:t>
            </a:r>
            <a:r>
              <a:rPr lang="zh-TW"/>
              <a:t>to further tune other parameters.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TW"/>
              <a:t>Adjust shuffle compress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spark.shuffle.compress:</a:t>
            </a:r>
            <a:r>
              <a:rPr lang="zh-TW"/>
              <a:t> false (default true)</a:t>
            </a:r>
            <a:endParaRPr/>
          </a:p>
        </p:txBody>
      </p:sp>
      <p:sp>
        <p:nvSpPr>
          <p:cNvPr id="263" name="Google Shape;263;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sz="1200"/>
              <a:t>spark-submit --driver-cores 1 --driver-memory 1g --num-executors 25 --executor-cores 1 --executor-memory 1g --conf spark.shuffle.compress=false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http://202.45.128.135:10669/history/application_1626360248822_0423/jobs/</a:t>
            </a:r>
            <a:endParaRPr sz="1200"/>
          </a:p>
          <a:p>
            <a:pPr indent="0" lvl="0" marL="0" rtl="0" algn="l">
              <a:spcBef>
                <a:spcPts val="1200"/>
              </a:spcBef>
              <a:spcAft>
                <a:spcPts val="0"/>
              </a:spcAft>
              <a:buNone/>
            </a:pPr>
            <a:r>
              <a:rPr lang="zh-TW"/>
              <a:t>Execution time: 146s, 23s longer than with shuffle compress = true</a:t>
            </a:r>
            <a:endParaRPr/>
          </a:p>
          <a:p>
            <a:pPr indent="0" lvl="0" marL="0" rtl="0" algn="l">
              <a:spcBef>
                <a:spcPts val="1200"/>
              </a:spcBef>
              <a:spcAft>
                <a:spcPts val="0"/>
              </a:spcAft>
              <a:buNone/>
            </a:pPr>
            <a:r>
              <a:rPr lang="zh-TW"/>
              <a:t>Reasons:</a:t>
            </a:r>
            <a:endParaRPr/>
          </a:p>
          <a:p>
            <a:pPr indent="0" lvl="0" marL="0" rtl="0" algn="l">
              <a:spcBef>
                <a:spcPts val="1200"/>
              </a:spcBef>
              <a:spcAft>
                <a:spcPts val="0"/>
              </a:spcAft>
              <a:buNone/>
            </a:pPr>
            <a:r>
              <a:rPr lang="zh-TW"/>
              <a:t>Longer shuffle read and write, larger data spill</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spark.shuffle.compress: false (default true)</a:t>
            </a:r>
            <a:endParaRPr/>
          </a:p>
        </p:txBody>
      </p:sp>
      <p:sp>
        <p:nvSpPr>
          <p:cNvPr id="269" name="Google Shape;269;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Longer shuffle read and write, larger data spill</a:t>
            </a:r>
            <a:endParaRPr/>
          </a:p>
          <a:p>
            <a:pPr indent="0" lvl="0" marL="0" rtl="0" algn="l">
              <a:spcBef>
                <a:spcPts val="1200"/>
              </a:spcBef>
              <a:spcAft>
                <a:spcPts val="1200"/>
              </a:spcAft>
              <a:buNone/>
            </a:pPr>
            <a:r>
              <a:t/>
            </a:r>
            <a:endParaRPr/>
          </a:p>
        </p:txBody>
      </p:sp>
      <p:pic>
        <p:nvPicPr>
          <p:cNvPr id="270" name="Google Shape;270;p41"/>
          <p:cNvPicPr preferRelativeResize="0"/>
          <p:nvPr/>
        </p:nvPicPr>
        <p:blipFill>
          <a:blip r:embed="rId3">
            <a:alphaModFix/>
          </a:blip>
          <a:stretch>
            <a:fillRect/>
          </a:stretch>
        </p:blipFill>
        <p:spPr>
          <a:xfrm>
            <a:off x="0" y="1957420"/>
            <a:ext cx="9144003" cy="1116211"/>
          </a:xfrm>
          <a:prstGeom prst="rect">
            <a:avLst/>
          </a:prstGeom>
          <a:noFill/>
          <a:ln>
            <a:noFill/>
          </a:ln>
        </p:spPr>
      </p:pic>
      <p:sp>
        <p:nvSpPr>
          <p:cNvPr id="271" name="Google Shape;271;p41"/>
          <p:cNvSpPr txBox="1"/>
          <p:nvPr/>
        </p:nvSpPr>
        <p:spPr>
          <a:xfrm>
            <a:off x="181800" y="1599575"/>
            <a:ext cx="46389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spark.shuffle.compress: false, job 1 shuffle data: 19.7GB</a:t>
            </a:r>
            <a:endParaRPr>
              <a:latin typeface="Proxima Nova"/>
              <a:ea typeface="Proxima Nova"/>
              <a:cs typeface="Proxima Nova"/>
              <a:sym typeface="Proxima Nova"/>
            </a:endParaRPr>
          </a:p>
        </p:txBody>
      </p:sp>
      <p:sp>
        <p:nvSpPr>
          <p:cNvPr id="272" name="Google Shape;272;p41"/>
          <p:cNvSpPr txBox="1"/>
          <p:nvPr/>
        </p:nvSpPr>
        <p:spPr>
          <a:xfrm>
            <a:off x="181800" y="3073625"/>
            <a:ext cx="46389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spark.shuffle.compress: true, job 1 shuffle data: 10.2GB</a:t>
            </a:r>
            <a:endParaRPr>
              <a:latin typeface="Proxima Nova"/>
              <a:ea typeface="Proxima Nova"/>
              <a:cs typeface="Proxima Nova"/>
              <a:sym typeface="Proxima Nova"/>
            </a:endParaRPr>
          </a:p>
        </p:txBody>
      </p:sp>
      <p:pic>
        <p:nvPicPr>
          <p:cNvPr id="273" name="Google Shape;273;p41"/>
          <p:cNvPicPr preferRelativeResize="0"/>
          <p:nvPr/>
        </p:nvPicPr>
        <p:blipFill>
          <a:blip r:embed="rId4">
            <a:alphaModFix/>
          </a:blip>
          <a:stretch>
            <a:fillRect/>
          </a:stretch>
        </p:blipFill>
        <p:spPr>
          <a:xfrm>
            <a:off x="0" y="3704000"/>
            <a:ext cx="9144003" cy="1143000"/>
          </a:xfrm>
          <a:prstGeom prst="rect">
            <a:avLst/>
          </a:prstGeom>
          <a:noFill/>
          <a:ln>
            <a:noFill/>
          </a:ln>
        </p:spPr>
      </p:pic>
      <p:sp>
        <p:nvSpPr>
          <p:cNvPr id="274" name="Google Shape;274;p41"/>
          <p:cNvSpPr txBox="1"/>
          <p:nvPr/>
        </p:nvSpPr>
        <p:spPr>
          <a:xfrm>
            <a:off x="5661825" y="2973475"/>
            <a:ext cx="3252600" cy="10467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Conclusion:</a:t>
            </a:r>
            <a:endParaRPr>
              <a:latin typeface="Proxima Nova"/>
              <a:ea typeface="Proxima Nova"/>
              <a:cs typeface="Proxima Nova"/>
              <a:sym typeface="Proxima Nova"/>
            </a:endParaRPr>
          </a:p>
          <a:p>
            <a:pPr indent="0" lvl="0" marL="0" rtl="0" algn="l">
              <a:spcBef>
                <a:spcPts val="0"/>
              </a:spcBef>
              <a:spcAft>
                <a:spcPts val="0"/>
              </a:spcAft>
              <a:buNone/>
            </a:pPr>
            <a:r>
              <a:rPr lang="zh-TW">
                <a:latin typeface="Proxima Nova"/>
                <a:ea typeface="Proxima Nova"/>
                <a:cs typeface="Proxima Nova"/>
                <a:sym typeface="Proxima Nova"/>
              </a:rPr>
              <a:t>Compressing map outputs is usually a good idea as network latency is expensive!</a:t>
            </a:r>
            <a:endParaRPr>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Bad approach</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Change multiple parameters at the same time without thinking how it may impact the performance, and see if it performs well…</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zh-TW"/>
              <a:t>Tried &gt; 10 times but have no luck. It is hard to see how a parameter can impact performance...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2"/>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TW"/>
              <a:t>Adjust parallelism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spark.default.parallelism: 250</a:t>
            </a:r>
            <a:endParaRPr/>
          </a:p>
        </p:txBody>
      </p:sp>
      <p:sp>
        <p:nvSpPr>
          <p:cNvPr id="285" name="Google Shape;285;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1 --executor-memory 1g --conf spark.shuffle.compress=true --conf spark.default.parallelism=250 --class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http://202.45.128.135:10669/history/application_1626360248822_0409/jobs/</a:t>
            </a:r>
            <a:endParaRPr sz="1200"/>
          </a:p>
          <a:p>
            <a:pPr indent="0" lvl="0" marL="0" rtl="0" algn="l">
              <a:spcBef>
                <a:spcPts val="1200"/>
              </a:spcBef>
              <a:spcAft>
                <a:spcPts val="0"/>
              </a:spcAft>
              <a:buNone/>
            </a:pPr>
            <a:r>
              <a:rPr lang="zh-TW"/>
              <a:t>Execution time: 125s</a:t>
            </a:r>
            <a:endParaRPr/>
          </a:p>
          <a:p>
            <a:pPr indent="0" lvl="0" marL="0" rtl="0" algn="l">
              <a:spcBef>
                <a:spcPts val="1200"/>
              </a:spcBef>
              <a:spcAft>
                <a:spcPts val="1200"/>
              </a:spcAft>
              <a:buNone/>
            </a:pPr>
            <a:r>
              <a:rPr lang="zh-TW"/>
              <a:t>It doesnt affect number of tasks???</a:t>
            </a:r>
            <a:endParaRPr/>
          </a:p>
        </p:txBody>
      </p:sp>
      <p:pic>
        <p:nvPicPr>
          <p:cNvPr id="286" name="Google Shape;286;p43"/>
          <p:cNvPicPr preferRelativeResize="0"/>
          <p:nvPr/>
        </p:nvPicPr>
        <p:blipFill>
          <a:blip r:embed="rId3">
            <a:alphaModFix/>
          </a:blip>
          <a:stretch>
            <a:fillRect/>
          </a:stretch>
        </p:blipFill>
        <p:spPr>
          <a:xfrm>
            <a:off x="0" y="3271343"/>
            <a:ext cx="9144003" cy="114746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spark.default.parallelism: 350</a:t>
            </a:r>
            <a:endParaRPr/>
          </a:p>
        </p:txBody>
      </p:sp>
      <p:sp>
        <p:nvSpPr>
          <p:cNvPr id="292" name="Google Shape;292;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1 --executor-memory 1g --conf spark.shuffle.compress=true --conf spark.default.parallelism=350 --class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a:t>
            </a:r>
            <a:r>
              <a:rPr lang="zh-TW" sz="1200"/>
              <a:t>http://202.45.128.135:10669/history/application_1626360248822_0410/jobs/</a:t>
            </a:r>
            <a:endParaRPr sz="1200"/>
          </a:p>
          <a:p>
            <a:pPr indent="0" lvl="0" marL="0" rtl="0" algn="l">
              <a:spcBef>
                <a:spcPts val="1200"/>
              </a:spcBef>
              <a:spcAft>
                <a:spcPts val="0"/>
              </a:spcAft>
              <a:buNone/>
            </a:pPr>
            <a:r>
              <a:rPr lang="zh-TW"/>
              <a:t>Execution time: 124s</a:t>
            </a:r>
            <a:endParaRPr/>
          </a:p>
          <a:p>
            <a:pPr indent="0" lvl="0" marL="0" rtl="0" algn="l">
              <a:spcBef>
                <a:spcPts val="1200"/>
              </a:spcBef>
              <a:spcAft>
                <a:spcPts val="1200"/>
              </a:spcAft>
              <a:buNone/>
            </a:pPr>
            <a:r>
              <a:rPr b="1" lang="zh-TW"/>
              <a:t>No big change in execution time. Same number of tasks!</a:t>
            </a:r>
            <a:endParaRPr b="1"/>
          </a:p>
        </p:txBody>
      </p:sp>
      <p:pic>
        <p:nvPicPr>
          <p:cNvPr id="293" name="Google Shape;293;p44"/>
          <p:cNvPicPr preferRelativeResize="0"/>
          <p:nvPr/>
        </p:nvPicPr>
        <p:blipFill>
          <a:blip r:embed="rId3">
            <a:alphaModFix/>
          </a:blip>
          <a:stretch>
            <a:fillRect/>
          </a:stretch>
        </p:blipFill>
        <p:spPr>
          <a:xfrm>
            <a:off x="0" y="3625840"/>
            <a:ext cx="9144003" cy="129927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spark.default.parallelism: 50</a:t>
            </a:r>
            <a:endParaRPr/>
          </a:p>
        </p:txBody>
      </p:sp>
      <p:sp>
        <p:nvSpPr>
          <p:cNvPr id="299" name="Google Shape;299;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1 --executor-memory 1g --conf spark.shuffle.compress=true --conf spark.default.parallelism=50 --class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a:t>
            </a:r>
            <a:r>
              <a:rPr lang="zh-TW" sz="1200"/>
              <a:t>http://202.45.128.135:10669/history/application_1626360248822_0483/jobs/</a:t>
            </a:r>
            <a:endParaRPr sz="1200"/>
          </a:p>
          <a:p>
            <a:pPr indent="0" lvl="0" marL="0" rtl="0" algn="l">
              <a:spcBef>
                <a:spcPts val="1200"/>
              </a:spcBef>
              <a:spcAft>
                <a:spcPts val="0"/>
              </a:spcAft>
              <a:buNone/>
            </a:pPr>
            <a:r>
              <a:rPr lang="zh-TW"/>
              <a:t>Execution time: 118s</a:t>
            </a:r>
            <a:endParaRPr/>
          </a:p>
          <a:p>
            <a:pPr indent="0" lvl="0" marL="0" rtl="0" algn="l">
              <a:spcBef>
                <a:spcPts val="1200"/>
              </a:spcBef>
              <a:spcAft>
                <a:spcPts val="1200"/>
              </a:spcAft>
              <a:buNone/>
            </a:pPr>
            <a:r>
              <a:rPr b="1" lang="zh-TW"/>
              <a:t>Faster</a:t>
            </a:r>
            <a:r>
              <a:rPr b="1" lang="zh-TW"/>
              <a:t> execution, only 50 tasks were created in job 1 stage 1 (repartitionAndSortWithinPartitions).</a:t>
            </a:r>
            <a:endParaRPr b="1"/>
          </a:p>
        </p:txBody>
      </p:sp>
      <p:pic>
        <p:nvPicPr>
          <p:cNvPr id="300" name="Google Shape;300;p45"/>
          <p:cNvPicPr preferRelativeResize="0"/>
          <p:nvPr/>
        </p:nvPicPr>
        <p:blipFill>
          <a:blip r:embed="rId3">
            <a:alphaModFix/>
          </a:blip>
          <a:stretch>
            <a:fillRect/>
          </a:stretch>
        </p:blipFill>
        <p:spPr>
          <a:xfrm>
            <a:off x="0" y="3713896"/>
            <a:ext cx="9144003" cy="108495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spark.default.parallelism: 50</a:t>
            </a:r>
            <a:endParaRPr/>
          </a:p>
        </p:txBody>
      </p:sp>
      <p:sp>
        <p:nvSpPr>
          <p:cNvPr id="306" name="Google Shape;306;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Timeline: </a:t>
            </a:r>
            <a:endParaRPr b="1"/>
          </a:p>
        </p:txBody>
      </p:sp>
      <p:pic>
        <p:nvPicPr>
          <p:cNvPr id="307" name="Google Shape;307;p46"/>
          <p:cNvPicPr preferRelativeResize="0"/>
          <p:nvPr/>
        </p:nvPicPr>
        <p:blipFill>
          <a:blip r:embed="rId3">
            <a:alphaModFix/>
          </a:blip>
          <a:stretch>
            <a:fillRect/>
          </a:stretch>
        </p:blipFill>
        <p:spPr>
          <a:xfrm>
            <a:off x="539787" y="1675599"/>
            <a:ext cx="8064425" cy="3106826"/>
          </a:xfrm>
          <a:prstGeom prst="rect">
            <a:avLst/>
          </a:prstGeom>
          <a:noFill/>
          <a:ln>
            <a:noFill/>
          </a:ln>
        </p:spPr>
      </p:pic>
      <p:sp>
        <p:nvSpPr>
          <p:cNvPr id="308" name="Google Shape;308;p46"/>
          <p:cNvSpPr txBox="1"/>
          <p:nvPr/>
        </p:nvSpPr>
        <p:spPr>
          <a:xfrm>
            <a:off x="5767025" y="628900"/>
            <a:ext cx="3252600" cy="831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On average each executor runs 2 tasks on average, maybe its good to make it 3 or 4?</a:t>
            </a:r>
            <a:endParaRPr>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spark.default.parallelism: 75 (avg. 3 tasks per executor)</a:t>
            </a:r>
            <a:endParaRPr/>
          </a:p>
        </p:txBody>
      </p:sp>
      <p:sp>
        <p:nvSpPr>
          <p:cNvPr id="314" name="Google Shape;314;p47"/>
          <p:cNvSpPr txBox="1"/>
          <p:nvPr>
            <p:ph idx="1" type="body"/>
          </p:nvPr>
        </p:nvSpPr>
        <p:spPr>
          <a:xfrm>
            <a:off x="311700" y="14298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1 --executor-memory 1g --conf spark.shuffle.compress=true --conf spark.default.parallelism=75 --class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h</a:t>
            </a:r>
            <a:r>
              <a:rPr lang="zh-TW" sz="1200"/>
              <a:t>ttp://202.45.128.135:10669/history/application_1626360248822_0486/jobs/</a:t>
            </a:r>
            <a:endParaRPr sz="1200"/>
          </a:p>
          <a:p>
            <a:pPr indent="0" lvl="0" marL="0" rtl="0" algn="l">
              <a:spcBef>
                <a:spcPts val="1200"/>
              </a:spcBef>
              <a:spcAft>
                <a:spcPts val="0"/>
              </a:spcAft>
              <a:buNone/>
            </a:pPr>
            <a:r>
              <a:rPr lang="zh-TW"/>
              <a:t>Execution time: 114s</a:t>
            </a:r>
            <a:endParaRPr/>
          </a:p>
          <a:p>
            <a:pPr indent="0" lvl="0" marL="0" rtl="0" algn="l">
              <a:spcBef>
                <a:spcPts val="1200"/>
              </a:spcBef>
              <a:spcAft>
                <a:spcPts val="1200"/>
              </a:spcAft>
              <a:buNone/>
            </a:pPr>
            <a:r>
              <a:rPr b="1" lang="zh-TW"/>
              <a:t>Faster again</a:t>
            </a:r>
            <a:r>
              <a:rPr b="1" lang="zh-TW"/>
              <a:t>. More balanced work load!</a:t>
            </a:r>
            <a:endParaRPr b="1"/>
          </a:p>
        </p:txBody>
      </p:sp>
      <p:pic>
        <p:nvPicPr>
          <p:cNvPr id="315" name="Google Shape;315;p47"/>
          <p:cNvPicPr preferRelativeResize="0"/>
          <p:nvPr/>
        </p:nvPicPr>
        <p:blipFill>
          <a:blip r:embed="rId3">
            <a:alphaModFix/>
          </a:blip>
          <a:stretch>
            <a:fillRect/>
          </a:stretch>
        </p:blipFill>
        <p:spPr>
          <a:xfrm>
            <a:off x="6317700" y="2979375"/>
            <a:ext cx="2514600" cy="1866900"/>
          </a:xfrm>
          <a:prstGeom prst="rect">
            <a:avLst/>
          </a:prstGeom>
          <a:noFill/>
          <a:ln>
            <a:noFill/>
          </a:ln>
        </p:spPr>
      </p:pic>
      <p:sp>
        <p:nvSpPr>
          <p:cNvPr id="316" name="Google Shape;316;p47"/>
          <p:cNvSpPr txBox="1"/>
          <p:nvPr/>
        </p:nvSpPr>
        <p:spPr>
          <a:xfrm>
            <a:off x="4198400" y="4292225"/>
            <a:ext cx="17031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A little bit high GC</a:t>
            </a:r>
            <a:endParaRPr>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spark.default.parallelism: 75 (avg. 3 tasks per executor)</a:t>
            </a:r>
            <a:endParaRPr/>
          </a:p>
        </p:txBody>
      </p:sp>
      <p:sp>
        <p:nvSpPr>
          <p:cNvPr id="322" name="Google Shape;322;p48"/>
          <p:cNvSpPr txBox="1"/>
          <p:nvPr>
            <p:ph idx="1" type="body"/>
          </p:nvPr>
        </p:nvSpPr>
        <p:spPr>
          <a:xfrm>
            <a:off x="311700" y="14298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Timeline:</a:t>
            </a:r>
            <a:endParaRPr b="1"/>
          </a:p>
        </p:txBody>
      </p:sp>
      <p:pic>
        <p:nvPicPr>
          <p:cNvPr id="323" name="Google Shape;323;p48"/>
          <p:cNvPicPr preferRelativeResize="0"/>
          <p:nvPr/>
        </p:nvPicPr>
        <p:blipFill>
          <a:blip r:embed="rId3">
            <a:alphaModFix/>
          </a:blip>
          <a:stretch>
            <a:fillRect/>
          </a:stretch>
        </p:blipFill>
        <p:spPr>
          <a:xfrm>
            <a:off x="1712100" y="1482951"/>
            <a:ext cx="7120200" cy="33202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spark.default.parallelism: 100 (avg. 4 tasks per executor)</a:t>
            </a:r>
            <a:endParaRPr/>
          </a:p>
        </p:txBody>
      </p:sp>
      <p:sp>
        <p:nvSpPr>
          <p:cNvPr id="329" name="Google Shape;329;p49"/>
          <p:cNvSpPr txBox="1"/>
          <p:nvPr>
            <p:ph idx="1" type="body"/>
          </p:nvPr>
        </p:nvSpPr>
        <p:spPr>
          <a:xfrm>
            <a:off x="311700" y="14298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1 --executor-memory 1g --conf spark.shuffle.compress=true --conf spark.default.parallelism=100 --class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http://202.45.128.135:10669/history/application_1626360248822_0483/jobs/</a:t>
            </a:r>
            <a:endParaRPr sz="1200"/>
          </a:p>
          <a:p>
            <a:pPr indent="0" lvl="0" marL="0" rtl="0" algn="l">
              <a:spcBef>
                <a:spcPts val="1200"/>
              </a:spcBef>
              <a:spcAft>
                <a:spcPts val="0"/>
              </a:spcAft>
              <a:buNone/>
            </a:pPr>
            <a:r>
              <a:rPr lang="zh-TW"/>
              <a:t>Execution time: 122s</a:t>
            </a:r>
            <a:endParaRPr/>
          </a:p>
          <a:p>
            <a:pPr indent="0" lvl="0" marL="0" rtl="0" algn="l">
              <a:spcBef>
                <a:spcPts val="1200"/>
              </a:spcBef>
              <a:spcAft>
                <a:spcPts val="1200"/>
              </a:spcAft>
              <a:buNone/>
            </a:pPr>
            <a:r>
              <a:rPr b="1" lang="zh-TW"/>
              <a:t>Slower because of the data distribution of data.</a:t>
            </a:r>
            <a:endParaRPr b="1"/>
          </a:p>
        </p:txBody>
      </p:sp>
      <p:pic>
        <p:nvPicPr>
          <p:cNvPr id="330" name="Google Shape;330;p49"/>
          <p:cNvPicPr preferRelativeResize="0"/>
          <p:nvPr/>
        </p:nvPicPr>
        <p:blipFill>
          <a:blip r:embed="rId3">
            <a:alphaModFix/>
          </a:blip>
          <a:stretch>
            <a:fillRect/>
          </a:stretch>
        </p:blipFill>
        <p:spPr>
          <a:xfrm>
            <a:off x="6279600" y="2769825"/>
            <a:ext cx="2552700" cy="2076450"/>
          </a:xfrm>
          <a:prstGeom prst="rect">
            <a:avLst/>
          </a:prstGeom>
          <a:noFill/>
          <a:ln>
            <a:noFill/>
          </a:ln>
        </p:spPr>
      </p:pic>
      <p:sp>
        <p:nvSpPr>
          <p:cNvPr id="331" name="Google Shape;331;p49"/>
          <p:cNvSpPr txBox="1"/>
          <p:nvPr/>
        </p:nvSpPr>
        <p:spPr>
          <a:xfrm>
            <a:off x="4198400" y="4292225"/>
            <a:ext cx="17031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A little bit high GC</a:t>
            </a:r>
            <a:endParaRPr>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spark.default.parallelism: 100 (avg. 4 tasks per executor)</a:t>
            </a:r>
            <a:endParaRPr/>
          </a:p>
        </p:txBody>
      </p:sp>
      <p:sp>
        <p:nvSpPr>
          <p:cNvPr id="337" name="Google Shape;337;p50"/>
          <p:cNvSpPr txBox="1"/>
          <p:nvPr>
            <p:ph idx="1" type="body"/>
          </p:nvPr>
        </p:nvSpPr>
        <p:spPr>
          <a:xfrm>
            <a:off x="311700" y="14298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Timeline:</a:t>
            </a:r>
            <a:endParaRPr b="1"/>
          </a:p>
        </p:txBody>
      </p:sp>
      <p:pic>
        <p:nvPicPr>
          <p:cNvPr id="338" name="Google Shape;338;p50"/>
          <p:cNvPicPr preferRelativeResize="0"/>
          <p:nvPr/>
        </p:nvPicPr>
        <p:blipFill>
          <a:blip r:embed="rId3">
            <a:alphaModFix/>
          </a:blip>
          <a:stretch>
            <a:fillRect/>
          </a:stretch>
        </p:blipFill>
        <p:spPr>
          <a:xfrm>
            <a:off x="1802727" y="1429875"/>
            <a:ext cx="6910848" cy="36106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Effects of changing parallelism</a:t>
            </a:r>
            <a:endParaRPr/>
          </a:p>
        </p:txBody>
      </p:sp>
      <p:sp>
        <p:nvSpPr>
          <p:cNvPr id="344" name="Google Shape;344;p51"/>
          <p:cNvSpPr txBox="1"/>
          <p:nvPr>
            <p:ph idx="1" type="body"/>
          </p:nvPr>
        </p:nvSpPr>
        <p:spPr>
          <a:xfrm>
            <a:off x="311700" y="1381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If parallelism is 300, then there may be more time spent on scheduling and other minor things, but most of the execution time spent on real computing and deserialization, also smaller data spill.</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zh-TW"/>
              <a:t>In contrast, if parallelism is 50/75/100, then each task is bigger and larger data spill. But the performance may be affected by the data skewness of the execution.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zh-TW"/>
              <a:t>So for simplicity, I will keep using 300 to further tune other parameters.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Try to change a lot of parameters at once… (Bad)</a:t>
            </a:r>
            <a:endParaRPr/>
          </a:p>
        </p:txBody>
      </p:sp>
      <p:sp>
        <p:nvSpPr>
          <p:cNvPr id="74" name="Google Shape;74;p16"/>
          <p:cNvSpPr txBox="1"/>
          <p:nvPr>
            <p:ph idx="1" type="body"/>
          </p:nvPr>
        </p:nvSpPr>
        <p:spPr>
          <a:xfrm>
            <a:off x="311700" y="1533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11 --executor-cores 1 --executor-memory 1g --conf spark.rdd.compress=True --conf spark.shuffle.consolidateFiles=True --conf spark.shuffle.memoryFraction=0.3 --conf spark.reducer.maxSizeInFlight=96m --conf spark.shuffle.file.buffer=64k --conf spark.locality.wait=1 --conf spark.shuffle.compress=True --conf spark.memory.fraction=0.6 --conf spark.memory.storageFraction=0 --conf spark.default.parallelism=79 --class TeraSort --master yarn target/terasort-application-1.0.jar /terainput20g-256m /user/wongngaisum/spark_teraoutput-wns-1</a:t>
            </a:r>
            <a:endParaRPr sz="1200"/>
          </a:p>
          <a:p>
            <a:pPr indent="0" lvl="0" marL="0" rtl="0" algn="l">
              <a:spcBef>
                <a:spcPts val="1200"/>
              </a:spcBef>
              <a:spcAft>
                <a:spcPts val="0"/>
              </a:spcAft>
              <a:buNone/>
            </a:pPr>
            <a:r>
              <a:rPr lang="zh-TW" sz="1200"/>
              <a:t>Link: http://202.45.128.135:10669/history/application_1626360248822_0381/1/jobs/</a:t>
            </a:r>
            <a:endParaRPr sz="1200"/>
          </a:p>
          <a:p>
            <a:pPr indent="0" lvl="0" marL="0" rtl="0" algn="l">
              <a:spcBef>
                <a:spcPts val="1200"/>
              </a:spcBef>
              <a:spcAft>
                <a:spcPts val="0"/>
              </a:spcAft>
              <a:buNone/>
            </a:pPr>
            <a:r>
              <a:rPr lang="zh-TW"/>
              <a:t>Execution time: 171s...</a:t>
            </a:r>
            <a:endParaRPr/>
          </a:p>
          <a:p>
            <a:pPr indent="0" lvl="0" marL="0" rtl="0" algn="l">
              <a:spcBef>
                <a:spcPts val="1200"/>
              </a:spcBef>
              <a:spcAft>
                <a:spcPts val="12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2"/>
          <p:cNvSpPr txBox="1"/>
          <p:nvPr>
            <p:ph type="title"/>
          </p:nvPr>
        </p:nvSpPr>
        <p:spPr>
          <a:xfrm>
            <a:off x="311700" y="2480550"/>
            <a:ext cx="8114400" cy="2445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zh-TW"/>
              <a:t>Adjust memory and no. of cores of driver</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No. of d</a:t>
            </a:r>
            <a:r>
              <a:rPr lang="zh-TW"/>
              <a:t>river cores: 2</a:t>
            </a:r>
            <a:endParaRPr/>
          </a:p>
        </p:txBody>
      </p:sp>
      <p:sp>
        <p:nvSpPr>
          <p:cNvPr id="355" name="Google Shape;355;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2 --driver-memory 1g --num-executors 25 --executor-cores 1 --executor-memory 1g --conf spark.shuffle.compress=true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a:t>
            </a:r>
            <a:r>
              <a:rPr lang="zh-TW" sz="1200"/>
              <a:t>http://202.45.128.135:10669/history/application_1626360248822_0411/jobs/</a:t>
            </a:r>
            <a:endParaRPr sz="1200"/>
          </a:p>
          <a:p>
            <a:pPr indent="0" lvl="0" marL="0" rtl="0" algn="l">
              <a:spcBef>
                <a:spcPts val="1200"/>
              </a:spcBef>
              <a:spcAft>
                <a:spcPts val="1200"/>
              </a:spcAft>
              <a:buNone/>
            </a:pPr>
            <a:r>
              <a:rPr lang="zh-TW"/>
              <a:t>Execution time: 121s</a:t>
            </a:r>
            <a:endParaRPr/>
          </a:p>
        </p:txBody>
      </p:sp>
      <p:pic>
        <p:nvPicPr>
          <p:cNvPr id="356" name="Google Shape;356;p53"/>
          <p:cNvPicPr preferRelativeResize="0"/>
          <p:nvPr/>
        </p:nvPicPr>
        <p:blipFill>
          <a:blip r:embed="rId3">
            <a:alphaModFix/>
          </a:blip>
          <a:stretch>
            <a:fillRect/>
          </a:stretch>
        </p:blipFill>
        <p:spPr>
          <a:xfrm>
            <a:off x="19125" y="3507268"/>
            <a:ext cx="9144003" cy="119211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a:t>
            </a:r>
            <a:r>
              <a:rPr lang="zh-TW"/>
              <a:t>river memory: 2GB</a:t>
            </a:r>
            <a:endParaRPr/>
          </a:p>
        </p:txBody>
      </p:sp>
      <p:sp>
        <p:nvSpPr>
          <p:cNvPr id="362" name="Google Shape;362;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2g --num-executors 25 --executor-cores 1 --executor-memory 1g --conf spark.shuffle.compress=true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a:t>
            </a:r>
            <a:r>
              <a:rPr lang="zh-TW" sz="1200"/>
              <a:t>http://202.45.128.135:10669/history/application_1626360248822_0412/jobs/</a:t>
            </a:r>
            <a:endParaRPr sz="1200"/>
          </a:p>
          <a:p>
            <a:pPr indent="0" lvl="0" marL="0" rtl="0" algn="l">
              <a:spcBef>
                <a:spcPts val="1200"/>
              </a:spcBef>
              <a:spcAft>
                <a:spcPts val="1200"/>
              </a:spcAft>
              <a:buNone/>
            </a:pPr>
            <a:r>
              <a:rPr lang="zh-TW"/>
              <a:t>Execution time: 120s</a:t>
            </a:r>
            <a:endParaRPr/>
          </a:p>
        </p:txBody>
      </p:sp>
      <p:pic>
        <p:nvPicPr>
          <p:cNvPr id="363" name="Google Shape;363;p54"/>
          <p:cNvPicPr preferRelativeResize="0"/>
          <p:nvPr/>
        </p:nvPicPr>
        <p:blipFill>
          <a:blip r:embed="rId3">
            <a:alphaModFix/>
          </a:blip>
          <a:stretch>
            <a:fillRect/>
          </a:stretch>
        </p:blipFill>
        <p:spPr>
          <a:xfrm>
            <a:off x="0" y="3282988"/>
            <a:ext cx="9144003" cy="1285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No. of driver cores: 2, driver memory: 2GB</a:t>
            </a:r>
            <a:endParaRPr/>
          </a:p>
          <a:p>
            <a:pPr indent="0" lvl="0" marL="0" rtl="0" algn="l">
              <a:spcBef>
                <a:spcPts val="0"/>
              </a:spcBef>
              <a:spcAft>
                <a:spcPts val="0"/>
              </a:spcAft>
              <a:buNone/>
            </a:pPr>
            <a:r>
              <a:t/>
            </a:r>
            <a:endParaRPr/>
          </a:p>
        </p:txBody>
      </p:sp>
      <p:sp>
        <p:nvSpPr>
          <p:cNvPr id="369" name="Google Shape;369;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2 --driver-memory 2g --num-executors 25 --executor-cores 1 --executor-memory 1g --conf spark.shuffle.compress=true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a:t>
            </a:r>
            <a:r>
              <a:rPr lang="zh-TW" sz="1200"/>
              <a:t>http://202.45.128.135:10669/history/application_1626360248822_0413/jobs/</a:t>
            </a:r>
            <a:endParaRPr sz="1200"/>
          </a:p>
          <a:p>
            <a:pPr indent="0" lvl="0" marL="0" rtl="0" algn="l">
              <a:spcBef>
                <a:spcPts val="1200"/>
              </a:spcBef>
              <a:spcAft>
                <a:spcPts val="1200"/>
              </a:spcAft>
              <a:buNone/>
            </a:pPr>
            <a:r>
              <a:rPr lang="zh-TW"/>
              <a:t>Execution time: 120s</a:t>
            </a:r>
            <a:endParaRPr/>
          </a:p>
        </p:txBody>
      </p:sp>
      <p:pic>
        <p:nvPicPr>
          <p:cNvPr id="370" name="Google Shape;370;p55"/>
          <p:cNvPicPr preferRelativeResize="0"/>
          <p:nvPr/>
        </p:nvPicPr>
        <p:blipFill>
          <a:blip r:embed="rId3">
            <a:alphaModFix/>
          </a:blip>
          <a:stretch>
            <a:fillRect/>
          </a:stretch>
        </p:blipFill>
        <p:spPr>
          <a:xfrm>
            <a:off x="0" y="3080665"/>
            <a:ext cx="9144003" cy="129927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Effects of changing memory and no. of cores of driver</a:t>
            </a:r>
            <a:endParaRPr/>
          </a:p>
        </p:txBody>
      </p:sp>
      <p:sp>
        <p:nvSpPr>
          <p:cNvPr id="376" name="Google Shape;376;p56"/>
          <p:cNvSpPr txBox="1"/>
          <p:nvPr>
            <p:ph idx="1" type="body"/>
          </p:nvPr>
        </p:nvSpPr>
        <p:spPr>
          <a:xfrm>
            <a:off x="311700" y="1381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Spark driver is an orchestrator, creates SparkContext and receives result after running computation on a dataset. But in TeraSort, the applciation does not return sorted data to the driver. It just saves the output as new Hadoop file. So keeping the driver using 1 CPU core and 1GB of memory is sufficient.</a:t>
            </a:r>
            <a:endParaRPr/>
          </a:p>
        </p:txBody>
      </p:sp>
      <p:pic>
        <p:nvPicPr>
          <p:cNvPr id="377" name="Google Shape;377;p56"/>
          <p:cNvPicPr preferRelativeResize="0"/>
          <p:nvPr/>
        </p:nvPicPr>
        <p:blipFill>
          <a:blip r:embed="rId3">
            <a:alphaModFix/>
          </a:blip>
          <a:stretch>
            <a:fillRect/>
          </a:stretch>
        </p:blipFill>
        <p:spPr>
          <a:xfrm>
            <a:off x="0" y="3489652"/>
            <a:ext cx="9144000" cy="76824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7"/>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TW"/>
              <a:t>Adjust locality wait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spark.locality.wait: 1 (default 3)</a:t>
            </a:r>
            <a:endParaRPr/>
          </a:p>
        </p:txBody>
      </p:sp>
      <p:sp>
        <p:nvSpPr>
          <p:cNvPr id="388" name="Google Shape;388;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1 --executor-memory 1g --conf spark.locality.wait=1 --conf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http://202.45.128.135:10669/history/application_1626360248822_0490/stages/</a:t>
            </a:r>
            <a:endParaRPr sz="1200"/>
          </a:p>
          <a:p>
            <a:pPr indent="0" lvl="0" marL="0" rtl="0" algn="l">
              <a:spcBef>
                <a:spcPts val="1200"/>
              </a:spcBef>
              <a:spcAft>
                <a:spcPts val="0"/>
              </a:spcAft>
              <a:buNone/>
            </a:pPr>
            <a:r>
              <a:rPr lang="zh-TW"/>
              <a:t>Execution time: 120s</a:t>
            </a:r>
            <a:endParaRPr/>
          </a:p>
          <a:p>
            <a:pPr indent="0" lvl="0" marL="0" rtl="0" algn="l">
              <a:spcBef>
                <a:spcPts val="1200"/>
              </a:spcBef>
              <a:spcAft>
                <a:spcPts val="1200"/>
              </a:spcAft>
              <a:buNone/>
            </a:pPr>
            <a:r>
              <a:t/>
            </a:r>
            <a:endParaRPr/>
          </a:p>
        </p:txBody>
      </p:sp>
      <p:sp>
        <p:nvSpPr>
          <p:cNvPr id="389" name="Google Shape;389;p58"/>
          <p:cNvSpPr txBox="1"/>
          <p:nvPr/>
        </p:nvSpPr>
        <p:spPr>
          <a:xfrm>
            <a:off x="4833600" y="2897225"/>
            <a:ext cx="39987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It only affects stage 0 and 1! All stage 2 tasks are process local.</a:t>
            </a:r>
            <a:endParaRPr>
              <a:latin typeface="Proxima Nova"/>
              <a:ea typeface="Proxima Nova"/>
              <a:cs typeface="Proxima Nova"/>
              <a:sym typeface="Proxima Nova"/>
            </a:endParaRPr>
          </a:p>
        </p:txBody>
      </p:sp>
      <p:pic>
        <p:nvPicPr>
          <p:cNvPr id="390" name="Google Shape;390;p58"/>
          <p:cNvPicPr preferRelativeResize="0"/>
          <p:nvPr/>
        </p:nvPicPr>
        <p:blipFill>
          <a:blip r:embed="rId3">
            <a:alphaModFix/>
          </a:blip>
          <a:stretch>
            <a:fillRect/>
          </a:stretch>
        </p:blipFill>
        <p:spPr>
          <a:xfrm>
            <a:off x="0" y="3870763"/>
            <a:ext cx="9144003" cy="10001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spark.locality.wait: 1</a:t>
            </a:r>
            <a:r>
              <a:rPr lang="zh-TW"/>
              <a:t> (default 3)</a:t>
            </a:r>
            <a:endParaRPr/>
          </a:p>
        </p:txBody>
      </p:sp>
      <p:sp>
        <p:nvSpPr>
          <p:cNvPr id="396" name="Google Shape;396;p59"/>
          <p:cNvSpPr txBox="1"/>
          <p:nvPr/>
        </p:nvSpPr>
        <p:spPr>
          <a:xfrm>
            <a:off x="4642300" y="4035425"/>
            <a:ext cx="39987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1 second delay for locality!</a:t>
            </a:r>
            <a:endParaRPr>
              <a:latin typeface="Proxima Nova"/>
              <a:ea typeface="Proxima Nova"/>
              <a:cs typeface="Proxima Nova"/>
              <a:sym typeface="Proxima Nova"/>
            </a:endParaRPr>
          </a:p>
        </p:txBody>
      </p:sp>
      <p:pic>
        <p:nvPicPr>
          <p:cNvPr id="397" name="Google Shape;397;p59"/>
          <p:cNvPicPr preferRelativeResize="0"/>
          <p:nvPr/>
        </p:nvPicPr>
        <p:blipFill>
          <a:blip r:embed="rId3">
            <a:alphaModFix/>
          </a:blip>
          <a:stretch>
            <a:fillRect/>
          </a:stretch>
        </p:blipFill>
        <p:spPr>
          <a:xfrm>
            <a:off x="440025" y="1530250"/>
            <a:ext cx="6768453" cy="2005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spark.locality.wait: 0</a:t>
            </a:r>
            <a:r>
              <a:rPr lang="zh-TW"/>
              <a:t> (default 3)</a:t>
            </a:r>
            <a:endParaRPr/>
          </a:p>
        </p:txBody>
      </p:sp>
      <p:sp>
        <p:nvSpPr>
          <p:cNvPr id="403" name="Google Shape;403;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1 --executor-memory 1g --conf spark.locality.wait=0 --conf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http://202.45.128.135:10669/history/application_1626360248822_0416/jobs/</a:t>
            </a:r>
            <a:endParaRPr sz="1200"/>
          </a:p>
          <a:p>
            <a:pPr indent="0" lvl="0" marL="0" rtl="0" algn="l">
              <a:spcBef>
                <a:spcPts val="1200"/>
              </a:spcBef>
              <a:spcAft>
                <a:spcPts val="1200"/>
              </a:spcAft>
              <a:buNone/>
            </a:pPr>
            <a:r>
              <a:rPr lang="zh-TW"/>
              <a:t>Execution time: 121s</a:t>
            </a:r>
            <a:endParaRPr/>
          </a:p>
        </p:txBody>
      </p:sp>
      <p:pic>
        <p:nvPicPr>
          <p:cNvPr id="404" name="Google Shape;404;p60"/>
          <p:cNvPicPr preferRelativeResize="0"/>
          <p:nvPr/>
        </p:nvPicPr>
        <p:blipFill>
          <a:blip r:embed="rId3">
            <a:alphaModFix/>
          </a:blip>
          <a:stretch>
            <a:fillRect/>
          </a:stretch>
        </p:blipFill>
        <p:spPr>
          <a:xfrm>
            <a:off x="0" y="3748016"/>
            <a:ext cx="9144003" cy="937617"/>
          </a:xfrm>
          <a:prstGeom prst="rect">
            <a:avLst/>
          </a:prstGeom>
          <a:noFill/>
          <a:ln>
            <a:noFill/>
          </a:ln>
        </p:spPr>
      </p:pic>
      <p:sp>
        <p:nvSpPr>
          <p:cNvPr id="405" name="Google Shape;405;p60"/>
          <p:cNvSpPr txBox="1"/>
          <p:nvPr/>
        </p:nvSpPr>
        <p:spPr>
          <a:xfrm>
            <a:off x="4833600" y="2897225"/>
            <a:ext cx="39987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It only affects stage 0 and 1! All stage 2 tasks are process local.</a:t>
            </a:r>
            <a:endParaRPr>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spark.locality.wait: 0</a:t>
            </a:r>
            <a:r>
              <a:rPr lang="zh-TW"/>
              <a:t> (default 3)</a:t>
            </a:r>
            <a:endParaRPr/>
          </a:p>
        </p:txBody>
      </p:sp>
      <p:sp>
        <p:nvSpPr>
          <p:cNvPr id="411" name="Google Shape;411;p61"/>
          <p:cNvSpPr txBox="1"/>
          <p:nvPr/>
        </p:nvSpPr>
        <p:spPr>
          <a:xfrm>
            <a:off x="4642300" y="4035425"/>
            <a:ext cx="39987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No </a:t>
            </a:r>
            <a:r>
              <a:rPr lang="zh-TW">
                <a:latin typeface="Proxima Nova"/>
                <a:ea typeface="Proxima Nova"/>
                <a:cs typeface="Proxima Nova"/>
                <a:sym typeface="Proxima Nova"/>
              </a:rPr>
              <a:t>delay for locality! Similar locality level, less total time across all tasks (4.3 vs 4.6).</a:t>
            </a:r>
            <a:endParaRPr>
              <a:latin typeface="Proxima Nova"/>
              <a:ea typeface="Proxima Nova"/>
              <a:cs typeface="Proxima Nova"/>
              <a:sym typeface="Proxima Nova"/>
            </a:endParaRPr>
          </a:p>
        </p:txBody>
      </p:sp>
      <p:pic>
        <p:nvPicPr>
          <p:cNvPr id="412" name="Google Shape;412;p61"/>
          <p:cNvPicPr preferRelativeResize="0"/>
          <p:nvPr/>
        </p:nvPicPr>
        <p:blipFill>
          <a:blip r:embed="rId3">
            <a:alphaModFix/>
          </a:blip>
          <a:stretch>
            <a:fillRect/>
          </a:stretch>
        </p:blipFill>
        <p:spPr>
          <a:xfrm>
            <a:off x="311700" y="1421075"/>
            <a:ext cx="7351416" cy="2193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Change my strategy</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Strategy:</a:t>
            </a:r>
            <a:endParaRPr/>
          </a:p>
          <a:p>
            <a:pPr indent="0" lvl="0" marL="0" rtl="0" algn="l">
              <a:spcBef>
                <a:spcPts val="1200"/>
              </a:spcBef>
              <a:spcAft>
                <a:spcPts val="0"/>
              </a:spcAft>
              <a:buNone/>
            </a:pPr>
            <a:r>
              <a:rPr lang="zh-TW"/>
              <a:t>Use simpler configuration. </a:t>
            </a:r>
            <a:endParaRPr/>
          </a:p>
          <a:p>
            <a:pPr indent="0" lvl="0" marL="0" rtl="0" algn="l">
              <a:spcBef>
                <a:spcPts val="1200"/>
              </a:spcBef>
              <a:spcAft>
                <a:spcPts val="0"/>
              </a:spcAft>
              <a:buNone/>
            </a:pPr>
            <a:r>
              <a:rPr lang="zh-TW"/>
              <a:t>Then try different values for a specific parameter and choose the best parameter to continue.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zh-TW"/>
              <a:t>It is worse than grid search but it saves more time.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Effects of changing locality wait</a:t>
            </a:r>
            <a:endParaRPr/>
          </a:p>
        </p:txBody>
      </p:sp>
      <p:sp>
        <p:nvSpPr>
          <p:cNvPr id="418" name="Google Shape;418;p62"/>
          <p:cNvSpPr txBox="1"/>
          <p:nvPr>
            <p:ph idx="1" type="body"/>
          </p:nvPr>
        </p:nvSpPr>
        <p:spPr>
          <a:xfrm>
            <a:off x="311700" y="1076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It seems good to make it 0. Because number of node local and rack local tasks are very similar. The total time across all tasks is lower with locality wait = 0. But I used the default value (3s) for futher tuning other parameters because I did experiments on other parameters first. I think it would not affect performance much because total time of stage 0 and stage 1 is little proportional to time spent on stage 2.</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TW"/>
              <a:t>Adjust storage fraction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a:t>
            </a:r>
            <a:r>
              <a:rPr lang="zh-TW"/>
              <a:t>emory storage fraction: 0.3</a:t>
            </a:r>
            <a:r>
              <a:rPr lang="zh-TW"/>
              <a:t> (default 0.5)</a:t>
            </a:r>
            <a:endParaRPr/>
          </a:p>
        </p:txBody>
      </p:sp>
      <p:sp>
        <p:nvSpPr>
          <p:cNvPr id="429" name="Google Shape;429;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1 --executor-memory 1g --conf spark.memory.storageFraction=0.3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http://202.45.128.135:10669/history/application_1626360248822_0417/jobs/</a:t>
            </a:r>
            <a:endParaRPr sz="1200"/>
          </a:p>
          <a:p>
            <a:pPr indent="0" lvl="0" marL="0" rtl="0" algn="l">
              <a:spcBef>
                <a:spcPts val="1200"/>
              </a:spcBef>
              <a:spcAft>
                <a:spcPts val="1200"/>
              </a:spcAft>
              <a:buNone/>
            </a:pPr>
            <a:r>
              <a:rPr lang="zh-TW"/>
              <a:t>Execution time: 117.9s</a:t>
            </a:r>
            <a:endParaRPr/>
          </a:p>
        </p:txBody>
      </p:sp>
      <p:sp>
        <p:nvSpPr>
          <p:cNvPr id="430" name="Google Shape;430;p64"/>
          <p:cNvSpPr txBox="1"/>
          <p:nvPr/>
        </p:nvSpPr>
        <p:spPr>
          <a:xfrm>
            <a:off x="4967525" y="3426700"/>
            <a:ext cx="39987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No need to cache RDD  in TeraSort! May be set it to 0! </a:t>
            </a:r>
            <a:endParaRPr>
              <a:latin typeface="Proxima Nova"/>
              <a:ea typeface="Proxima Nova"/>
              <a:cs typeface="Proxima Nova"/>
              <a:sym typeface="Proxima Nova"/>
            </a:endParaRPr>
          </a:p>
        </p:txBody>
      </p:sp>
      <p:pic>
        <p:nvPicPr>
          <p:cNvPr id="431" name="Google Shape;431;p64"/>
          <p:cNvPicPr preferRelativeResize="0"/>
          <p:nvPr/>
        </p:nvPicPr>
        <p:blipFill>
          <a:blip r:embed="rId3">
            <a:alphaModFix/>
          </a:blip>
          <a:stretch>
            <a:fillRect/>
          </a:stretch>
        </p:blipFill>
        <p:spPr>
          <a:xfrm>
            <a:off x="3007325" y="2294650"/>
            <a:ext cx="6006724" cy="1132050"/>
          </a:xfrm>
          <a:prstGeom prst="rect">
            <a:avLst/>
          </a:prstGeom>
          <a:noFill/>
          <a:ln>
            <a:noFill/>
          </a:ln>
        </p:spPr>
      </p:pic>
      <p:sp>
        <p:nvSpPr>
          <p:cNvPr id="432" name="Google Shape;432;p64"/>
          <p:cNvSpPr txBox="1"/>
          <p:nvPr/>
        </p:nvSpPr>
        <p:spPr>
          <a:xfrm>
            <a:off x="3933875" y="4168675"/>
            <a:ext cx="39987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Shuffle spill amount same as experiment with 0.5</a:t>
            </a:r>
            <a:endParaRPr>
              <a:latin typeface="Proxima Nova"/>
              <a:ea typeface="Proxima Nova"/>
              <a:cs typeface="Proxima Nova"/>
              <a:sym typeface="Proxima Nova"/>
            </a:endParaRPr>
          </a:p>
        </p:txBody>
      </p:sp>
      <p:pic>
        <p:nvPicPr>
          <p:cNvPr id="433" name="Google Shape;433;p64"/>
          <p:cNvPicPr preferRelativeResize="0"/>
          <p:nvPr/>
        </p:nvPicPr>
        <p:blipFill>
          <a:blip r:embed="rId4">
            <a:alphaModFix/>
          </a:blip>
          <a:stretch>
            <a:fillRect/>
          </a:stretch>
        </p:blipFill>
        <p:spPr>
          <a:xfrm>
            <a:off x="389000" y="3125500"/>
            <a:ext cx="3503900" cy="16118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Memory storage fraction: 0 (default 0.5)</a:t>
            </a:r>
            <a:endParaRPr/>
          </a:p>
          <a:p>
            <a:pPr indent="0" lvl="0" marL="0" rtl="0" algn="l">
              <a:spcBef>
                <a:spcPts val="0"/>
              </a:spcBef>
              <a:spcAft>
                <a:spcPts val="0"/>
              </a:spcAft>
              <a:buNone/>
            </a:pPr>
            <a:r>
              <a:t/>
            </a:r>
            <a:endParaRPr/>
          </a:p>
        </p:txBody>
      </p:sp>
      <p:sp>
        <p:nvSpPr>
          <p:cNvPr id="439" name="Google Shape;439;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1 --executor-memory 1g --conf spark.memory.storageFraction=0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a:t>
            </a:r>
            <a:r>
              <a:rPr lang="zh-TW" sz="1200"/>
              <a:t>http://202.45.128.135:10669/history/application_1626360248822_0418/jobs/</a:t>
            </a:r>
            <a:endParaRPr sz="1200"/>
          </a:p>
          <a:p>
            <a:pPr indent="0" lvl="0" marL="0" rtl="0" algn="l">
              <a:spcBef>
                <a:spcPts val="1200"/>
              </a:spcBef>
              <a:spcAft>
                <a:spcPts val="1200"/>
              </a:spcAft>
              <a:buNone/>
            </a:pPr>
            <a:r>
              <a:rPr lang="zh-TW"/>
              <a:t>Execution time: 112.6s, slightly faster than before</a:t>
            </a:r>
            <a:endParaRPr/>
          </a:p>
        </p:txBody>
      </p:sp>
      <p:pic>
        <p:nvPicPr>
          <p:cNvPr id="440" name="Google Shape;440;p65"/>
          <p:cNvPicPr preferRelativeResize="0"/>
          <p:nvPr/>
        </p:nvPicPr>
        <p:blipFill>
          <a:blip r:embed="rId3">
            <a:alphaModFix/>
          </a:blip>
          <a:stretch>
            <a:fillRect/>
          </a:stretch>
        </p:blipFill>
        <p:spPr>
          <a:xfrm>
            <a:off x="392150" y="2903225"/>
            <a:ext cx="3849026" cy="1919450"/>
          </a:xfrm>
          <a:prstGeom prst="rect">
            <a:avLst/>
          </a:prstGeom>
          <a:noFill/>
          <a:ln>
            <a:noFill/>
          </a:ln>
        </p:spPr>
      </p:pic>
      <p:sp>
        <p:nvSpPr>
          <p:cNvPr id="441" name="Google Shape;441;p65"/>
          <p:cNvSpPr txBox="1"/>
          <p:nvPr/>
        </p:nvSpPr>
        <p:spPr>
          <a:xfrm>
            <a:off x="3933875" y="4168675"/>
            <a:ext cx="39987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Same s</a:t>
            </a:r>
            <a:r>
              <a:rPr lang="zh-TW">
                <a:latin typeface="Proxima Nova"/>
                <a:ea typeface="Proxima Nova"/>
                <a:cs typeface="Proxima Nova"/>
                <a:sym typeface="Proxima Nova"/>
              </a:rPr>
              <a:t>huffle spill amount, no effect on performance</a:t>
            </a:r>
            <a:endParaRPr>
              <a:latin typeface="Proxima Nova"/>
              <a:ea typeface="Proxima Nova"/>
              <a:cs typeface="Proxima Nova"/>
              <a:sym typeface="Proxima Nova"/>
            </a:endParaRPr>
          </a:p>
        </p:txBody>
      </p:sp>
      <p:pic>
        <p:nvPicPr>
          <p:cNvPr id="442" name="Google Shape;442;p65"/>
          <p:cNvPicPr preferRelativeResize="0"/>
          <p:nvPr/>
        </p:nvPicPr>
        <p:blipFill>
          <a:blip r:embed="rId4">
            <a:alphaModFix/>
          </a:blip>
          <a:stretch>
            <a:fillRect/>
          </a:stretch>
        </p:blipFill>
        <p:spPr>
          <a:xfrm>
            <a:off x="4346401" y="2829145"/>
            <a:ext cx="4485901" cy="8908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Effects of changing memory storage fraction</a:t>
            </a:r>
            <a:endParaRPr/>
          </a:p>
        </p:txBody>
      </p:sp>
      <p:sp>
        <p:nvSpPr>
          <p:cNvPr id="448" name="Google Shape;448;p66"/>
          <p:cNvSpPr txBox="1"/>
          <p:nvPr>
            <p:ph idx="1" type="body"/>
          </p:nvPr>
        </p:nvSpPr>
        <p:spPr>
          <a:xfrm>
            <a:off x="311700" y="1076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It seems setting it to 0 does not affect the performance based on other parameter values. It seems executor has enough execution memory. But it is good to set it to 0 when I further tune the performance later.</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7"/>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TW"/>
              <a:t>Adjust other parameters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a:t>
            </a:r>
            <a:r>
              <a:rPr lang="zh-TW"/>
              <a:t>emory fraction: 0.5 (default: 0.6)</a:t>
            </a:r>
            <a:endParaRPr/>
          </a:p>
        </p:txBody>
      </p:sp>
      <p:sp>
        <p:nvSpPr>
          <p:cNvPr id="459" name="Google Shape;459;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1 --executor-memory 1g --conf spark.memory.storageFraction=0  --conf spark.memory.fraction=0.5 --conf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http://202.45.128.135:10669/history/application_1626360248822_0493/jobs/</a:t>
            </a:r>
            <a:endParaRPr sz="1200"/>
          </a:p>
          <a:p>
            <a:pPr indent="0" lvl="0" marL="0" rtl="0" algn="l">
              <a:spcBef>
                <a:spcPts val="1200"/>
              </a:spcBef>
              <a:spcAft>
                <a:spcPts val="1200"/>
              </a:spcAft>
              <a:buNone/>
            </a:pPr>
            <a:r>
              <a:rPr lang="zh-TW"/>
              <a:t>Execution time: 119s</a:t>
            </a:r>
            <a:endParaRPr/>
          </a:p>
        </p:txBody>
      </p:sp>
      <p:sp>
        <p:nvSpPr>
          <p:cNvPr id="460" name="Google Shape;460;p68"/>
          <p:cNvSpPr txBox="1"/>
          <p:nvPr/>
        </p:nvSpPr>
        <p:spPr>
          <a:xfrm>
            <a:off x="3701600" y="2431975"/>
            <a:ext cx="29556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No big difference in performance</a:t>
            </a:r>
            <a:endParaRPr>
              <a:latin typeface="Proxima Nova"/>
              <a:ea typeface="Proxima Nova"/>
              <a:cs typeface="Proxima Nova"/>
              <a:sym typeface="Proxima Nova"/>
            </a:endParaRPr>
          </a:p>
        </p:txBody>
      </p:sp>
      <p:pic>
        <p:nvPicPr>
          <p:cNvPr id="461" name="Google Shape;461;p68"/>
          <p:cNvPicPr preferRelativeResize="0"/>
          <p:nvPr/>
        </p:nvPicPr>
        <p:blipFill>
          <a:blip r:embed="rId3">
            <a:alphaModFix/>
          </a:blip>
          <a:stretch>
            <a:fillRect/>
          </a:stretch>
        </p:blipFill>
        <p:spPr>
          <a:xfrm>
            <a:off x="0" y="2965619"/>
            <a:ext cx="9143999" cy="170151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Memory fraction: 0.7 (default: 0.6)</a:t>
            </a:r>
            <a:endParaRPr/>
          </a:p>
        </p:txBody>
      </p:sp>
      <p:sp>
        <p:nvSpPr>
          <p:cNvPr id="467" name="Google Shape;467;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1 --executor-memory 1g --conf spark.memory.storageFraction=0  --conf spark.memory.fraction=0.7 --conf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http://202.45.128.135:10669/history/application_1626360248822_0419/jobs/</a:t>
            </a:r>
            <a:endParaRPr sz="1200"/>
          </a:p>
          <a:p>
            <a:pPr indent="0" lvl="0" marL="0" rtl="0" algn="l">
              <a:spcBef>
                <a:spcPts val="1200"/>
              </a:spcBef>
              <a:spcAft>
                <a:spcPts val="0"/>
              </a:spcAft>
              <a:buNone/>
            </a:pPr>
            <a:r>
              <a:rPr lang="zh-TW"/>
              <a:t>Execution time: 120.3s</a:t>
            </a:r>
            <a:endParaRPr/>
          </a:p>
          <a:p>
            <a:pPr indent="0" lvl="0" marL="0" rtl="0" algn="l">
              <a:spcBef>
                <a:spcPts val="1200"/>
              </a:spcBef>
              <a:spcAft>
                <a:spcPts val="1200"/>
              </a:spcAft>
              <a:buNone/>
            </a:pPr>
            <a:r>
              <a:t/>
            </a:r>
            <a:endParaRPr/>
          </a:p>
        </p:txBody>
      </p:sp>
      <p:pic>
        <p:nvPicPr>
          <p:cNvPr id="468" name="Google Shape;468;p69"/>
          <p:cNvPicPr preferRelativeResize="0"/>
          <p:nvPr/>
        </p:nvPicPr>
        <p:blipFill>
          <a:blip r:embed="rId3">
            <a:alphaModFix/>
          </a:blip>
          <a:stretch>
            <a:fillRect/>
          </a:stretch>
        </p:blipFill>
        <p:spPr>
          <a:xfrm>
            <a:off x="0" y="2778012"/>
            <a:ext cx="9144001" cy="1751527"/>
          </a:xfrm>
          <a:prstGeom prst="rect">
            <a:avLst/>
          </a:prstGeom>
          <a:noFill/>
          <a:ln>
            <a:noFill/>
          </a:ln>
        </p:spPr>
      </p:pic>
      <p:sp>
        <p:nvSpPr>
          <p:cNvPr id="469" name="Google Shape;469;p69"/>
          <p:cNvSpPr txBox="1"/>
          <p:nvPr/>
        </p:nvSpPr>
        <p:spPr>
          <a:xfrm>
            <a:off x="3701600" y="2431975"/>
            <a:ext cx="28122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No big difference in performance</a:t>
            </a:r>
            <a:endParaRPr>
              <a:latin typeface="Proxima Nova"/>
              <a:ea typeface="Proxima Nova"/>
              <a:cs typeface="Proxima Nova"/>
              <a:sym typeface="Proxima Nova"/>
            </a:endParaRPr>
          </a:p>
        </p:txBody>
      </p:sp>
      <p:sp>
        <p:nvSpPr>
          <p:cNvPr id="470" name="Google Shape;470;p69"/>
          <p:cNvSpPr txBox="1"/>
          <p:nvPr/>
        </p:nvSpPr>
        <p:spPr>
          <a:xfrm>
            <a:off x="1262550" y="4529550"/>
            <a:ext cx="66189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As spark.memory.storageFraction=0, an executor has enough execution memory (even if memory fraction = 0.5)</a:t>
            </a:r>
            <a:endParaRPr>
              <a:latin typeface="Proxima Nova"/>
              <a:ea typeface="Proxima Nova"/>
              <a:cs typeface="Proxima Nova"/>
              <a:sym typeface="Proxima Nov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a:t>
            </a:r>
            <a:r>
              <a:rPr lang="zh-TW"/>
              <a:t>huffle memory fraction: 0.15</a:t>
            </a:r>
            <a:r>
              <a:rPr lang="zh-TW"/>
              <a:t> (default 0.2)</a:t>
            </a:r>
            <a:endParaRPr/>
          </a:p>
        </p:txBody>
      </p:sp>
      <p:sp>
        <p:nvSpPr>
          <p:cNvPr id="476" name="Google Shape;476;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1 --executor-memory 1g --conf spark.shuffle.memoryFraction=0.15 --conf spark.memory.storageFraction=0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http://202.45.128.135:10669/history/application_1626360248822_0494/jobs/</a:t>
            </a:r>
            <a:endParaRPr sz="1200"/>
          </a:p>
          <a:p>
            <a:pPr indent="0" lvl="0" marL="0" rtl="0" algn="l">
              <a:spcBef>
                <a:spcPts val="1200"/>
              </a:spcBef>
              <a:spcAft>
                <a:spcPts val="0"/>
              </a:spcAft>
              <a:buNone/>
            </a:pPr>
            <a:r>
              <a:rPr lang="zh-TW"/>
              <a:t>Execution time: 113s</a:t>
            </a:r>
            <a:endParaRPr/>
          </a:p>
          <a:p>
            <a:pPr indent="0" lvl="0" marL="0" rtl="0" algn="l">
              <a:spcBef>
                <a:spcPts val="1200"/>
              </a:spcBef>
              <a:spcAft>
                <a:spcPts val="1200"/>
              </a:spcAft>
              <a:buNone/>
            </a:pPr>
            <a:r>
              <a:t/>
            </a:r>
            <a:endParaRPr/>
          </a:p>
        </p:txBody>
      </p:sp>
      <p:pic>
        <p:nvPicPr>
          <p:cNvPr id="477" name="Google Shape;477;p70"/>
          <p:cNvPicPr preferRelativeResize="0"/>
          <p:nvPr/>
        </p:nvPicPr>
        <p:blipFill>
          <a:blip r:embed="rId3">
            <a:alphaModFix/>
          </a:blip>
          <a:stretch>
            <a:fillRect/>
          </a:stretch>
        </p:blipFill>
        <p:spPr>
          <a:xfrm>
            <a:off x="6054550" y="2853075"/>
            <a:ext cx="2832303" cy="1323650"/>
          </a:xfrm>
          <a:prstGeom prst="rect">
            <a:avLst/>
          </a:prstGeom>
          <a:noFill/>
          <a:ln>
            <a:noFill/>
          </a:ln>
        </p:spPr>
      </p:pic>
      <p:pic>
        <p:nvPicPr>
          <p:cNvPr id="478" name="Google Shape;478;p70"/>
          <p:cNvPicPr preferRelativeResize="0"/>
          <p:nvPr/>
        </p:nvPicPr>
        <p:blipFill>
          <a:blip r:embed="rId4">
            <a:alphaModFix/>
          </a:blip>
          <a:stretch>
            <a:fillRect/>
          </a:stretch>
        </p:blipFill>
        <p:spPr>
          <a:xfrm>
            <a:off x="114775" y="3174252"/>
            <a:ext cx="5719800" cy="11504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a:t>
            </a:r>
            <a:r>
              <a:rPr lang="zh-TW"/>
              <a:t>huffle memory fraction: 0.25</a:t>
            </a:r>
            <a:r>
              <a:rPr lang="zh-TW"/>
              <a:t> (default 0.2)</a:t>
            </a:r>
            <a:endParaRPr/>
          </a:p>
        </p:txBody>
      </p:sp>
      <p:sp>
        <p:nvSpPr>
          <p:cNvPr id="484" name="Google Shape;484;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1 --executor-memory 1g --conf spark.shuffle.memoryFraction=0.25 --conf spark.memory.storageFraction=0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a:t>
            </a:r>
            <a:r>
              <a:rPr lang="zh-TW" sz="1200"/>
              <a:t>http://202.45.128.135:10669/history/application_1626360248822_0422/jobs/</a:t>
            </a:r>
            <a:endParaRPr sz="1200"/>
          </a:p>
          <a:p>
            <a:pPr indent="0" lvl="0" marL="0" rtl="0" algn="l">
              <a:spcBef>
                <a:spcPts val="1200"/>
              </a:spcBef>
              <a:spcAft>
                <a:spcPts val="0"/>
              </a:spcAft>
              <a:buNone/>
            </a:pPr>
            <a:r>
              <a:rPr lang="zh-TW"/>
              <a:t>Execution time: 115.8s</a:t>
            </a:r>
            <a:endParaRPr/>
          </a:p>
          <a:p>
            <a:pPr indent="0" lvl="0" marL="0" rtl="0" algn="l">
              <a:spcBef>
                <a:spcPts val="1200"/>
              </a:spcBef>
              <a:spcAft>
                <a:spcPts val="1200"/>
              </a:spcAft>
              <a:buNone/>
            </a:pPr>
            <a:r>
              <a:rPr b="1" lang="zh-TW"/>
              <a:t>Similar performance =&gt; not going to change it</a:t>
            </a:r>
            <a:endParaRPr b="1"/>
          </a:p>
        </p:txBody>
      </p:sp>
      <p:pic>
        <p:nvPicPr>
          <p:cNvPr id="485" name="Google Shape;485;p71"/>
          <p:cNvPicPr preferRelativeResize="0"/>
          <p:nvPr/>
        </p:nvPicPr>
        <p:blipFill>
          <a:blip r:embed="rId3">
            <a:alphaModFix/>
          </a:blip>
          <a:stretch>
            <a:fillRect/>
          </a:stretch>
        </p:blipFill>
        <p:spPr>
          <a:xfrm>
            <a:off x="5729350" y="3180450"/>
            <a:ext cx="3226749" cy="1527600"/>
          </a:xfrm>
          <a:prstGeom prst="rect">
            <a:avLst/>
          </a:prstGeom>
          <a:noFill/>
          <a:ln>
            <a:noFill/>
          </a:ln>
        </p:spPr>
      </p:pic>
      <p:pic>
        <p:nvPicPr>
          <p:cNvPr id="486" name="Google Shape;486;p71"/>
          <p:cNvPicPr preferRelativeResize="0"/>
          <p:nvPr/>
        </p:nvPicPr>
        <p:blipFill>
          <a:blip r:embed="rId4">
            <a:alphaModFix/>
          </a:blip>
          <a:stretch>
            <a:fillRect/>
          </a:stretch>
        </p:blipFill>
        <p:spPr>
          <a:xfrm>
            <a:off x="311700" y="3440725"/>
            <a:ext cx="5360249" cy="1058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My base line configuration</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zh-TW"/>
              <a:t>Same as TA’s with the following additional changes:</a:t>
            </a:r>
            <a:endParaRPr/>
          </a:p>
          <a:p>
            <a:pPr indent="0" lvl="0" marL="0" rtl="0" algn="l">
              <a:spcBef>
                <a:spcPts val="1200"/>
              </a:spcBef>
              <a:spcAft>
                <a:spcPts val="0"/>
              </a:spcAft>
              <a:buNone/>
            </a:pPr>
            <a:r>
              <a:rPr lang="zh-TW"/>
              <a:t>--driver-cores 1 </a:t>
            </a:r>
            <a:endParaRPr/>
          </a:p>
          <a:p>
            <a:pPr indent="0" lvl="0" marL="0" rtl="0" algn="l">
              <a:spcBef>
                <a:spcPts val="1200"/>
              </a:spcBef>
              <a:spcAft>
                <a:spcPts val="0"/>
              </a:spcAft>
              <a:buNone/>
            </a:pPr>
            <a:r>
              <a:rPr lang="zh-TW"/>
              <a:t>--driver-memory 1g </a:t>
            </a:r>
            <a:endParaRPr/>
          </a:p>
          <a:p>
            <a:pPr indent="0" lvl="0" marL="0" rtl="0" algn="l">
              <a:spcBef>
                <a:spcPts val="1200"/>
              </a:spcBef>
              <a:spcAft>
                <a:spcPts val="0"/>
              </a:spcAft>
              <a:buNone/>
            </a:pPr>
            <a:r>
              <a:rPr lang="zh-TW"/>
              <a:t>--num-executors 11 </a:t>
            </a:r>
            <a:endParaRPr/>
          </a:p>
          <a:p>
            <a:pPr indent="0" lvl="0" marL="0" rtl="0" algn="l">
              <a:spcBef>
                <a:spcPts val="1200"/>
              </a:spcBef>
              <a:spcAft>
                <a:spcPts val="0"/>
              </a:spcAft>
              <a:buNone/>
            </a:pPr>
            <a:r>
              <a:rPr lang="zh-TW"/>
              <a:t>--executor-cores 1 </a:t>
            </a:r>
            <a:endParaRPr/>
          </a:p>
          <a:p>
            <a:pPr indent="0" lvl="0" marL="0" rtl="0" algn="l">
              <a:spcBef>
                <a:spcPts val="1200"/>
              </a:spcBef>
              <a:spcAft>
                <a:spcPts val="0"/>
              </a:spcAft>
              <a:buNone/>
            </a:pPr>
            <a:r>
              <a:rPr lang="zh-TW"/>
              <a:t>--executor-memory 2g </a:t>
            </a:r>
            <a:endParaRPr/>
          </a:p>
          <a:p>
            <a:pPr indent="0" lvl="0" marL="0" rtl="0" algn="l">
              <a:spcBef>
                <a:spcPts val="1200"/>
              </a:spcBef>
              <a:spcAft>
                <a:spcPts val="0"/>
              </a:spcAft>
              <a:buNone/>
            </a:pPr>
            <a:r>
              <a:rPr lang="zh-TW"/>
              <a:t>spark.shuffle.compress=true </a:t>
            </a:r>
            <a:endParaRPr/>
          </a:p>
          <a:p>
            <a:pPr indent="0" lvl="0" marL="0" rtl="0" algn="l">
              <a:spcBef>
                <a:spcPts val="1200"/>
              </a:spcBef>
              <a:spcAft>
                <a:spcPts val="1200"/>
              </a:spcAft>
              <a:buNone/>
            </a:pPr>
            <a:r>
              <a:rPr lang="zh-TW"/>
              <a:t>spark.default.parallelism=300</a:t>
            </a:r>
            <a:endParaRPr/>
          </a:p>
        </p:txBody>
      </p:sp>
      <p:sp>
        <p:nvSpPr>
          <p:cNvPr id="87" name="Google Shape;87;p18"/>
          <p:cNvSpPr txBox="1"/>
          <p:nvPr/>
        </p:nvSpPr>
        <p:spPr>
          <a:xfrm>
            <a:off x="4418975" y="3558125"/>
            <a:ext cx="3806700" cy="831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I am going to set different values of each parameter to see how it impacts the performance. </a:t>
            </a:r>
            <a:endParaRPr>
              <a:latin typeface="Proxima Nova"/>
              <a:ea typeface="Proxima Nova"/>
              <a:cs typeface="Proxima Nova"/>
              <a:sym typeface="Proxima Nova"/>
            </a:endParaRPr>
          </a:p>
        </p:txBody>
      </p:sp>
      <p:pic>
        <p:nvPicPr>
          <p:cNvPr id="88" name="Google Shape;88;p18"/>
          <p:cNvPicPr preferRelativeResize="0"/>
          <p:nvPr/>
        </p:nvPicPr>
        <p:blipFill>
          <a:blip r:embed="rId3">
            <a:alphaModFix/>
          </a:blip>
          <a:stretch>
            <a:fillRect/>
          </a:stretch>
        </p:blipFill>
        <p:spPr>
          <a:xfrm>
            <a:off x="3600325" y="1572848"/>
            <a:ext cx="5231976" cy="17865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Shuffle file buffer: 16k (default 32k)</a:t>
            </a:r>
            <a:endParaRPr/>
          </a:p>
        </p:txBody>
      </p:sp>
      <p:sp>
        <p:nvSpPr>
          <p:cNvPr id="492" name="Google Shape;492;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1 --executor-memory 1g --conf spark.shuffle.file.buffer=16k --conf spark.memory.storageFraction=0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a:t>
            </a:r>
            <a:r>
              <a:rPr lang="zh-TW" sz="1200"/>
              <a:t>http://202.45.128.135:10669/history/application_1626360248822_0427/jobs/</a:t>
            </a:r>
            <a:endParaRPr sz="1200"/>
          </a:p>
          <a:p>
            <a:pPr indent="0" lvl="0" marL="0" rtl="0" algn="l">
              <a:spcBef>
                <a:spcPts val="1200"/>
              </a:spcBef>
              <a:spcAft>
                <a:spcPts val="0"/>
              </a:spcAft>
              <a:buNone/>
            </a:pPr>
            <a:r>
              <a:rPr lang="zh-TW"/>
              <a:t>Execution time: 119.3s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93" name="Google Shape;493;p72"/>
          <p:cNvPicPr preferRelativeResize="0"/>
          <p:nvPr/>
        </p:nvPicPr>
        <p:blipFill>
          <a:blip r:embed="rId3">
            <a:alphaModFix/>
          </a:blip>
          <a:stretch>
            <a:fillRect/>
          </a:stretch>
        </p:blipFill>
        <p:spPr>
          <a:xfrm>
            <a:off x="0" y="2806963"/>
            <a:ext cx="9144000" cy="1761924"/>
          </a:xfrm>
          <a:prstGeom prst="rect">
            <a:avLst/>
          </a:prstGeom>
          <a:noFill/>
          <a:ln>
            <a:noFill/>
          </a:ln>
        </p:spPr>
      </p:pic>
      <p:sp>
        <p:nvSpPr>
          <p:cNvPr id="494" name="Google Shape;494;p72"/>
          <p:cNvSpPr txBox="1"/>
          <p:nvPr/>
        </p:nvSpPr>
        <p:spPr>
          <a:xfrm>
            <a:off x="3701600" y="2431975"/>
            <a:ext cx="29556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No big difference in performance</a:t>
            </a:r>
            <a:endParaRPr>
              <a:latin typeface="Proxima Nova"/>
              <a:ea typeface="Proxima Nova"/>
              <a:cs typeface="Proxima Nova"/>
              <a:sym typeface="Proxima Nov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Shuffle file buffer: 64k (default 32k)</a:t>
            </a:r>
            <a:endParaRPr/>
          </a:p>
          <a:p>
            <a:pPr indent="0" lvl="0" marL="0" rtl="0" algn="l">
              <a:spcBef>
                <a:spcPts val="0"/>
              </a:spcBef>
              <a:spcAft>
                <a:spcPts val="0"/>
              </a:spcAft>
              <a:buNone/>
            </a:pPr>
            <a:r>
              <a:t/>
            </a:r>
            <a:endParaRPr/>
          </a:p>
        </p:txBody>
      </p:sp>
      <p:sp>
        <p:nvSpPr>
          <p:cNvPr id="500" name="Google Shape;500;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1 --executor-memory 1g --conf spark.shuffle.file.buffer=64k --conf spark.memory.storageFraction=0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http://202.45.128.135:10669/history/application_1626360248822_0426/jobs/</a:t>
            </a:r>
            <a:endParaRPr sz="1200"/>
          </a:p>
          <a:p>
            <a:pPr indent="0" lvl="0" marL="0" rtl="0" algn="l">
              <a:spcBef>
                <a:spcPts val="1200"/>
              </a:spcBef>
              <a:spcAft>
                <a:spcPts val="0"/>
              </a:spcAft>
              <a:buNone/>
            </a:pPr>
            <a:r>
              <a:rPr lang="zh-TW"/>
              <a:t>Execution time: 118.4s</a:t>
            </a:r>
            <a:endParaRPr/>
          </a:p>
          <a:p>
            <a:pPr indent="0" lvl="0" marL="0" rtl="0" algn="l">
              <a:spcBef>
                <a:spcPts val="1200"/>
              </a:spcBef>
              <a:spcAft>
                <a:spcPts val="1200"/>
              </a:spcAft>
              <a:buNone/>
            </a:pPr>
            <a:r>
              <a:t/>
            </a:r>
            <a:endParaRPr/>
          </a:p>
        </p:txBody>
      </p:sp>
      <p:pic>
        <p:nvPicPr>
          <p:cNvPr id="501" name="Google Shape;501;p73"/>
          <p:cNvPicPr preferRelativeResize="0"/>
          <p:nvPr/>
        </p:nvPicPr>
        <p:blipFill>
          <a:blip r:embed="rId3">
            <a:alphaModFix/>
          </a:blip>
          <a:stretch>
            <a:fillRect/>
          </a:stretch>
        </p:blipFill>
        <p:spPr>
          <a:xfrm>
            <a:off x="0" y="2989887"/>
            <a:ext cx="9144001" cy="1844277"/>
          </a:xfrm>
          <a:prstGeom prst="rect">
            <a:avLst/>
          </a:prstGeom>
          <a:noFill/>
          <a:ln>
            <a:noFill/>
          </a:ln>
        </p:spPr>
      </p:pic>
      <p:sp>
        <p:nvSpPr>
          <p:cNvPr id="502" name="Google Shape;502;p73"/>
          <p:cNvSpPr txBox="1"/>
          <p:nvPr/>
        </p:nvSpPr>
        <p:spPr>
          <a:xfrm>
            <a:off x="3701600" y="2431975"/>
            <a:ext cx="29556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No big difference in performance</a:t>
            </a:r>
            <a:endParaRPr>
              <a:latin typeface="Proxima Nova"/>
              <a:ea typeface="Proxima Nova"/>
              <a:cs typeface="Proxima Nova"/>
              <a:sym typeface="Proxima Nov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a:t>
            </a:r>
            <a:r>
              <a:rPr lang="zh-TW"/>
              <a:t>huffle file buffer: 96k</a:t>
            </a:r>
            <a:r>
              <a:rPr lang="zh-TW"/>
              <a:t> (default 32k)</a:t>
            </a:r>
            <a:endParaRPr/>
          </a:p>
        </p:txBody>
      </p:sp>
      <p:sp>
        <p:nvSpPr>
          <p:cNvPr id="508" name="Google Shape;508;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1 --executor-memory 1g --conf spark.shuffle.file.buffer=96k --conf spark.memory.storageFraction=0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a:t>
            </a:r>
            <a:r>
              <a:rPr lang="zh-TW" sz="1200"/>
              <a:t>http://202.45.128.135:10669/history/application_1626360248822_0425/jobs/</a:t>
            </a:r>
            <a:endParaRPr sz="1200"/>
          </a:p>
          <a:p>
            <a:pPr indent="0" lvl="0" marL="0" rtl="0" algn="l">
              <a:spcBef>
                <a:spcPts val="1200"/>
              </a:spcBef>
              <a:spcAft>
                <a:spcPts val="0"/>
              </a:spcAft>
              <a:buNone/>
            </a:pPr>
            <a:r>
              <a:rPr lang="zh-TW"/>
              <a:t>Execution time: 119.6s</a:t>
            </a:r>
            <a:endParaRPr/>
          </a:p>
          <a:p>
            <a:pPr indent="0" lvl="0" marL="0" rtl="0" algn="l">
              <a:spcBef>
                <a:spcPts val="1200"/>
              </a:spcBef>
              <a:spcAft>
                <a:spcPts val="1200"/>
              </a:spcAft>
              <a:buNone/>
            </a:pPr>
            <a:r>
              <a:t/>
            </a:r>
            <a:endParaRPr/>
          </a:p>
        </p:txBody>
      </p:sp>
      <p:pic>
        <p:nvPicPr>
          <p:cNvPr id="509" name="Google Shape;509;p74"/>
          <p:cNvPicPr preferRelativeResize="0"/>
          <p:nvPr/>
        </p:nvPicPr>
        <p:blipFill>
          <a:blip r:embed="rId3">
            <a:alphaModFix/>
          </a:blip>
          <a:stretch>
            <a:fillRect/>
          </a:stretch>
        </p:blipFill>
        <p:spPr>
          <a:xfrm>
            <a:off x="0" y="2825320"/>
            <a:ext cx="9144001" cy="1743559"/>
          </a:xfrm>
          <a:prstGeom prst="rect">
            <a:avLst/>
          </a:prstGeom>
          <a:noFill/>
          <a:ln>
            <a:noFill/>
          </a:ln>
        </p:spPr>
      </p:pic>
      <p:sp>
        <p:nvSpPr>
          <p:cNvPr id="510" name="Google Shape;510;p74"/>
          <p:cNvSpPr txBox="1"/>
          <p:nvPr/>
        </p:nvSpPr>
        <p:spPr>
          <a:xfrm>
            <a:off x="3701600" y="2431975"/>
            <a:ext cx="29556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No big difference in performance</a:t>
            </a:r>
            <a:endParaRPr>
              <a:latin typeface="Proxima Nova"/>
              <a:ea typeface="Proxima Nova"/>
              <a:cs typeface="Proxima Nova"/>
              <a:sym typeface="Proxima Nov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reducer.maxSizeInFlight: 96m (default 48m)</a:t>
            </a:r>
            <a:endParaRPr/>
          </a:p>
        </p:txBody>
      </p:sp>
      <p:sp>
        <p:nvSpPr>
          <p:cNvPr id="516" name="Google Shape;516;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1 --executor-memory 1g --conf spark.reducer.maxSizeInFlight=96m --conf spark.memory.storageFraction=0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http://202.45.128.135:10669/history/application_1626360248822_0428/jobs/</a:t>
            </a:r>
            <a:endParaRPr sz="1200"/>
          </a:p>
          <a:p>
            <a:pPr indent="0" lvl="0" marL="0" rtl="0" algn="l">
              <a:spcBef>
                <a:spcPts val="1200"/>
              </a:spcBef>
              <a:spcAft>
                <a:spcPts val="1200"/>
              </a:spcAft>
              <a:buNone/>
            </a:pPr>
            <a:r>
              <a:rPr lang="zh-TW"/>
              <a:t>Execution time: 123s</a:t>
            </a:r>
            <a:endParaRPr/>
          </a:p>
        </p:txBody>
      </p:sp>
      <p:pic>
        <p:nvPicPr>
          <p:cNvPr id="517" name="Google Shape;517;p75"/>
          <p:cNvPicPr preferRelativeResize="0"/>
          <p:nvPr/>
        </p:nvPicPr>
        <p:blipFill>
          <a:blip r:embed="rId3">
            <a:alphaModFix/>
          </a:blip>
          <a:stretch>
            <a:fillRect/>
          </a:stretch>
        </p:blipFill>
        <p:spPr>
          <a:xfrm>
            <a:off x="0" y="2824721"/>
            <a:ext cx="9144000" cy="1744157"/>
          </a:xfrm>
          <a:prstGeom prst="rect">
            <a:avLst/>
          </a:prstGeom>
          <a:noFill/>
          <a:ln>
            <a:noFill/>
          </a:ln>
        </p:spPr>
      </p:pic>
      <p:sp>
        <p:nvSpPr>
          <p:cNvPr id="518" name="Google Shape;518;p75"/>
          <p:cNvSpPr txBox="1"/>
          <p:nvPr/>
        </p:nvSpPr>
        <p:spPr>
          <a:xfrm>
            <a:off x="3701600" y="2431975"/>
            <a:ext cx="29556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No big difference in performance</a:t>
            </a:r>
            <a:endParaRPr>
              <a:latin typeface="Proxima Nova"/>
              <a:ea typeface="Proxima Nova"/>
              <a:cs typeface="Proxima Nova"/>
              <a:sym typeface="Proxima Nov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reducer.maxSizeInFlight: 24m (default 48m)</a:t>
            </a:r>
            <a:endParaRPr/>
          </a:p>
          <a:p>
            <a:pPr indent="0" lvl="0" marL="0" rtl="0" algn="l">
              <a:spcBef>
                <a:spcPts val="0"/>
              </a:spcBef>
              <a:spcAft>
                <a:spcPts val="0"/>
              </a:spcAft>
              <a:buNone/>
            </a:pPr>
            <a:r>
              <a:t/>
            </a:r>
            <a:endParaRPr/>
          </a:p>
        </p:txBody>
      </p:sp>
      <p:sp>
        <p:nvSpPr>
          <p:cNvPr id="524" name="Google Shape;524;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1 --executor-memory 1g --conf spark.reducer.maxSizeInFlight=24m --conf spark.memory.storageFraction=0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http://202.45.128.135:10669/history/application_1626360248822_0429/jobs/</a:t>
            </a:r>
            <a:endParaRPr sz="1200"/>
          </a:p>
          <a:p>
            <a:pPr indent="0" lvl="0" marL="0" rtl="0" algn="l">
              <a:spcBef>
                <a:spcPts val="1200"/>
              </a:spcBef>
              <a:spcAft>
                <a:spcPts val="1200"/>
              </a:spcAft>
              <a:buNone/>
            </a:pPr>
            <a:r>
              <a:rPr lang="zh-TW"/>
              <a:t>Execution time: </a:t>
            </a:r>
            <a:r>
              <a:rPr lang="zh-TW"/>
              <a:t>119.2s</a:t>
            </a:r>
            <a:endParaRPr/>
          </a:p>
        </p:txBody>
      </p:sp>
      <p:pic>
        <p:nvPicPr>
          <p:cNvPr id="525" name="Google Shape;525;p76"/>
          <p:cNvPicPr preferRelativeResize="0"/>
          <p:nvPr/>
        </p:nvPicPr>
        <p:blipFill>
          <a:blip r:embed="rId3">
            <a:alphaModFix/>
          </a:blip>
          <a:stretch>
            <a:fillRect/>
          </a:stretch>
        </p:blipFill>
        <p:spPr>
          <a:xfrm>
            <a:off x="0" y="3114678"/>
            <a:ext cx="9144001" cy="1766894"/>
          </a:xfrm>
          <a:prstGeom prst="rect">
            <a:avLst/>
          </a:prstGeom>
          <a:noFill/>
          <a:ln>
            <a:noFill/>
          </a:ln>
        </p:spPr>
      </p:pic>
      <p:sp>
        <p:nvSpPr>
          <p:cNvPr id="526" name="Google Shape;526;p76"/>
          <p:cNvSpPr txBox="1"/>
          <p:nvPr/>
        </p:nvSpPr>
        <p:spPr>
          <a:xfrm>
            <a:off x="3701600" y="2431975"/>
            <a:ext cx="29556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No big difference in performance</a:t>
            </a:r>
            <a:endParaRPr>
              <a:latin typeface="Proxima Nova"/>
              <a:ea typeface="Proxima Nova"/>
              <a:cs typeface="Proxima Nova"/>
              <a:sym typeface="Proxima Nova"/>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rdd.compress: true</a:t>
            </a:r>
            <a:r>
              <a:rPr lang="zh-TW"/>
              <a:t> (default false)</a:t>
            </a:r>
            <a:endParaRPr/>
          </a:p>
        </p:txBody>
      </p:sp>
      <p:sp>
        <p:nvSpPr>
          <p:cNvPr id="532" name="Google Shape;532;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25 --executor-cores 1 --executor-memory 1g --conf spark.rdd.compress=true --conf spark.memory.storageFraction=0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http://202.45.128.135:10669/history/application_1626360248822_0430/jobs/</a:t>
            </a:r>
            <a:endParaRPr sz="1200"/>
          </a:p>
          <a:p>
            <a:pPr indent="0" lvl="0" marL="0" rtl="0" algn="l">
              <a:spcBef>
                <a:spcPts val="1200"/>
              </a:spcBef>
              <a:spcAft>
                <a:spcPts val="0"/>
              </a:spcAft>
              <a:buNone/>
            </a:pPr>
            <a:r>
              <a:rPr lang="zh-TW"/>
              <a:t>Execution time: 117.7s</a:t>
            </a:r>
            <a:endParaRPr/>
          </a:p>
          <a:p>
            <a:pPr indent="0" lvl="0" marL="0" rtl="0" algn="l">
              <a:spcBef>
                <a:spcPts val="1200"/>
              </a:spcBef>
              <a:spcAft>
                <a:spcPts val="1200"/>
              </a:spcAft>
              <a:buNone/>
            </a:pPr>
            <a:r>
              <a:t/>
            </a:r>
            <a:endParaRPr/>
          </a:p>
        </p:txBody>
      </p:sp>
      <p:pic>
        <p:nvPicPr>
          <p:cNvPr id="533" name="Google Shape;533;p77"/>
          <p:cNvPicPr preferRelativeResize="0"/>
          <p:nvPr/>
        </p:nvPicPr>
        <p:blipFill>
          <a:blip r:embed="rId3">
            <a:alphaModFix/>
          </a:blip>
          <a:stretch>
            <a:fillRect/>
          </a:stretch>
        </p:blipFill>
        <p:spPr>
          <a:xfrm>
            <a:off x="0" y="2944347"/>
            <a:ext cx="9144001" cy="1782305"/>
          </a:xfrm>
          <a:prstGeom prst="rect">
            <a:avLst/>
          </a:prstGeom>
          <a:noFill/>
          <a:ln>
            <a:noFill/>
          </a:ln>
        </p:spPr>
      </p:pic>
      <p:sp>
        <p:nvSpPr>
          <p:cNvPr id="534" name="Google Shape;534;p77"/>
          <p:cNvSpPr txBox="1"/>
          <p:nvPr/>
        </p:nvSpPr>
        <p:spPr>
          <a:xfrm>
            <a:off x="3701600" y="2431975"/>
            <a:ext cx="29556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No big difference in performance</a:t>
            </a:r>
            <a:endParaRPr>
              <a:latin typeface="Proxima Nova"/>
              <a:ea typeface="Proxima Nova"/>
              <a:cs typeface="Proxima Nova"/>
              <a:sym typeface="Proxima Nov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8"/>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TW"/>
              <a:t>Further tune parameters...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Simplest and best performant config</a:t>
            </a:r>
            <a:endParaRPr/>
          </a:p>
        </p:txBody>
      </p:sp>
      <p:sp>
        <p:nvSpPr>
          <p:cNvPr id="545" name="Google Shape;545;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spark-submit --driver-cores 1 --driver-memory 1g --num-executors 25 --executor-cores 1 --executor-memory 1g --conf spark.memory.storageFraction=0  --conf spark.default.parallelism=300 --class TeraSort --master yarn target/terasort-application-1.0.jar /terainput20g-128m /user/wongngaisum/spark_teraoutput-wns-1</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zh-TW"/>
              <a:t>After understanding how some parameters affect the performance, I am going to change multiple parameters on this config to see the change in performance.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More cores and memory, less executors (1)</a:t>
            </a:r>
            <a:endParaRPr/>
          </a:p>
        </p:txBody>
      </p:sp>
      <p:sp>
        <p:nvSpPr>
          <p:cNvPr id="551" name="Google Shape;551;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12 --executor-cores 2 --executor-memory 2g --conf spark.memory.storageFraction=0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http://202.45.128.135:10669/history/application_1626360248822_0436/jobs/</a:t>
            </a:r>
            <a:endParaRPr sz="1200"/>
          </a:p>
          <a:p>
            <a:pPr indent="0" lvl="0" marL="0" rtl="0" algn="l">
              <a:spcBef>
                <a:spcPts val="1200"/>
              </a:spcBef>
              <a:spcAft>
                <a:spcPts val="0"/>
              </a:spcAft>
              <a:buNone/>
            </a:pPr>
            <a:r>
              <a:rPr lang="zh-TW"/>
              <a:t>Execution time: 109s</a:t>
            </a:r>
            <a:endParaRPr/>
          </a:p>
          <a:p>
            <a:pPr indent="0" lvl="0" marL="0" rtl="0" algn="l">
              <a:spcBef>
                <a:spcPts val="1200"/>
              </a:spcBef>
              <a:spcAft>
                <a:spcPts val="1200"/>
              </a:spcAft>
              <a:buNone/>
            </a:pPr>
            <a:r>
              <a:t/>
            </a:r>
            <a:endParaRPr/>
          </a:p>
        </p:txBody>
      </p:sp>
      <p:pic>
        <p:nvPicPr>
          <p:cNvPr id="552" name="Google Shape;552;p80"/>
          <p:cNvPicPr preferRelativeResize="0"/>
          <p:nvPr/>
        </p:nvPicPr>
        <p:blipFill>
          <a:blip r:embed="rId3">
            <a:alphaModFix/>
          </a:blip>
          <a:stretch>
            <a:fillRect/>
          </a:stretch>
        </p:blipFill>
        <p:spPr>
          <a:xfrm>
            <a:off x="1" y="2804200"/>
            <a:ext cx="9144003" cy="2080598"/>
          </a:xfrm>
          <a:prstGeom prst="rect">
            <a:avLst/>
          </a:prstGeom>
          <a:noFill/>
          <a:ln>
            <a:noFill/>
          </a:ln>
        </p:spPr>
      </p:pic>
      <p:sp>
        <p:nvSpPr>
          <p:cNvPr id="553" name="Google Shape;553;p80"/>
          <p:cNvSpPr txBox="1"/>
          <p:nvPr/>
        </p:nvSpPr>
        <p:spPr>
          <a:xfrm>
            <a:off x="3357275" y="2403300"/>
            <a:ext cx="2955600" cy="831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no. of executors: 25 -&gt; 12</a:t>
            </a:r>
            <a:endParaRPr>
              <a:latin typeface="Proxima Nova"/>
              <a:ea typeface="Proxima Nova"/>
              <a:cs typeface="Proxima Nova"/>
              <a:sym typeface="Proxima Nova"/>
            </a:endParaRPr>
          </a:p>
          <a:p>
            <a:pPr indent="0" lvl="0" marL="0" rtl="0" algn="l">
              <a:spcBef>
                <a:spcPts val="0"/>
              </a:spcBef>
              <a:spcAft>
                <a:spcPts val="0"/>
              </a:spcAft>
              <a:buNone/>
            </a:pPr>
            <a:r>
              <a:rPr lang="zh-TW">
                <a:latin typeface="Proxima Nova"/>
                <a:ea typeface="Proxima Nova"/>
                <a:cs typeface="Proxima Nova"/>
                <a:sym typeface="Proxima Nova"/>
              </a:rPr>
              <a:t>executor cores: 1 -&gt; 2</a:t>
            </a:r>
            <a:endParaRPr>
              <a:latin typeface="Proxima Nova"/>
              <a:ea typeface="Proxima Nova"/>
              <a:cs typeface="Proxima Nova"/>
              <a:sym typeface="Proxima Nova"/>
            </a:endParaRPr>
          </a:p>
          <a:p>
            <a:pPr indent="0" lvl="0" marL="0" rtl="0" algn="l">
              <a:spcBef>
                <a:spcPts val="0"/>
              </a:spcBef>
              <a:spcAft>
                <a:spcPts val="0"/>
              </a:spcAft>
              <a:buNone/>
            </a:pPr>
            <a:r>
              <a:rPr lang="zh-TW">
                <a:latin typeface="Proxima Nova"/>
                <a:ea typeface="Proxima Nova"/>
                <a:cs typeface="Proxima Nova"/>
                <a:sym typeface="Proxima Nova"/>
              </a:rPr>
              <a:t>executor memory: 1 -&gt; 2g</a:t>
            </a:r>
            <a:endParaRPr>
              <a:latin typeface="Proxima Nova"/>
              <a:ea typeface="Proxima Nova"/>
              <a:cs typeface="Proxima Nova"/>
              <a:sym typeface="Proxima Nova"/>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More cores and memory, less executors</a:t>
            </a:r>
            <a:r>
              <a:rPr lang="zh-TW"/>
              <a:t> (1)</a:t>
            </a:r>
            <a:endParaRPr/>
          </a:p>
        </p:txBody>
      </p:sp>
      <p:sp>
        <p:nvSpPr>
          <p:cNvPr id="559" name="Google Shape;559;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Execution time: 109s</a:t>
            </a:r>
            <a:endParaRPr/>
          </a:p>
          <a:p>
            <a:pPr indent="0" lvl="0" marL="0" rtl="0" algn="l">
              <a:spcBef>
                <a:spcPts val="1200"/>
              </a:spcBef>
              <a:spcAft>
                <a:spcPts val="1200"/>
              </a:spcAft>
              <a:buNone/>
            </a:pPr>
            <a:r>
              <a:t/>
            </a:r>
            <a:endParaRPr/>
          </a:p>
        </p:txBody>
      </p:sp>
      <p:sp>
        <p:nvSpPr>
          <p:cNvPr id="560" name="Google Shape;560;p81"/>
          <p:cNvSpPr txBox="1"/>
          <p:nvPr/>
        </p:nvSpPr>
        <p:spPr>
          <a:xfrm>
            <a:off x="311700" y="1725925"/>
            <a:ext cx="9126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Before (p.53):</a:t>
            </a:r>
            <a:endParaRPr>
              <a:latin typeface="Proxima Nova"/>
              <a:ea typeface="Proxima Nova"/>
              <a:cs typeface="Proxima Nova"/>
              <a:sym typeface="Proxima Nova"/>
            </a:endParaRPr>
          </a:p>
        </p:txBody>
      </p:sp>
      <p:pic>
        <p:nvPicPr>
          <p:cNvPr id="561" name="Google Shape;561;p81"/>
          <p:cNvPicPr preferRelativeResize="0"/>
          <p:nvPr/>
        </p:nvPicPr>
        <p:blipFill>
          <a:blip r:embed="rId3">
            <a:alphaModFix/>
          </a:blip>
          <a:stretch>
            <a:fillRect/>
          </a:stretch>
        </p:blipFill>
        <p:spPr>
          <a:xfrm>
            <a:off x="6652700" y="1272513"/>
            <a:ext cx="2343150" cy="2019300"/>
          </a:xfrm>
          <a:prstGeom prst="rect">
            <a:avLst/>
          </a:prstGeom>
          <a:noFill/>
          <a:ln>
            <a:noFill/>
          </a:ln>
        </p:spPr>
      </p:pic>
      <p:sp>
        <p:nvSpPr>
          <p:cNvPr id="562" name="Google Shape;562;p81"/>
          <p:cNvSpPr txBox="1"/>
          <p:nvPr/>
        </p:nvSpPr>
        <p:spPr>
          <a:xfrm>
            <a:off x="4720450" y="1618225"/>
            <a:ext cx="17742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After</a:t>
            </a:r>
            <a:r>
              <a:rPr lang="zh-TW">
                <a:latin typeface="Proxima Nova"/>
                <a:ea typeface="Proxima Nova"/>
                <a:cs typeface="Proxima Nova"/>
                <a:sym typeface="Proxima Nova"/>
              </a:rPr>
              <a:t>: (High GC time!)</a:t>
            </a:r>
            <a:endParaRPr>
              <a:latin typeface="Proxima Nova"/>
              <a:ea typeface="Proxima Nova"/>
              <a:cs typeface="Proxima Nova"/>
              <a:sym typeface="Proxima Nova"/>
            </a:endParaRPr>
          </a:p>
        </p:txBody>
      </p:sp>
      <p:pic>
        <p:nvPicPr>
          <p:cNvPr id="563" name="Google Shape;563;p81"/>
          <p:cNvPicPr preferRelativeResize="0"/>
          <p:nvPr/>
        </p:nvPicPr>
        <p:blipFill>
          <a:blip r:embed="rId4">
            <a:alphaModFix/>
          </a:blip>
          <a:stretch>
            <a:fillRect/>
          </a:stretch>
        </p:blipFill>
        <p:spPr>
          <a:xfrm>
            <a:off x="1523341" y="1541600"/>
            <a:ext cx="2260159" cy="1902275"/>
          </a:xfrm>
          <a:prstGeom prst="rect">
            <a:avLst/>
          </a:prstGeom>
          <a:noFill/>
          <a:ln>
            <a:noFill/>
          </a:ln>
        </p:spPr>
      </p:pic>
      <p:pic>
        <p:nvPicPr>
          <p:cNvPr id="564" name="Google Shape;564;p81"/>
          <p:cNvPicPr preferRelativeResize="0"/>
          <p:nvPr/>
        </p:nvPicPr>
        <p:blipFill>
          <a:blip r:embed="rId5">
            <a:alphaModFix/>
          </a:blip>
          <a:stretch>
            <a:fillRect/>
          </a:stretch>
        </p:blipFill>
        <p:spPr>
          <a:xfrm>
            <a:off x="4658075" y="3240550"/>
            <a:ext cx="4440749" cy="1860175"/>
          </a:xfrm>
          <a:prstGeom prst="rect">
            <a:avLst/>
          </a:prstGeom>
          <a:noFill/>
          <a:ln>
            <a:noFill/>
          </a:ln>
        </p:spPr>
      </p:pic>
      <p:pic>
        <p:nvPicPr>
          <p:cNvPr id="565" name="Google Shape;565;p81"/>
          <p:cNvPicPr preferRelativeResize="0"/>
          <p:nvPr/>
        </p:nvPicPr>
        <p:blipFill>
          <a:blip r:embed="rId6">
            <a:alphaModFix/>
          </a:blip>
          <a:stretch>
            <a:fillRect/>
          </a:stretch>
        </p:blipFill>
        <p:spPr>
          <a:xfrm>
            <a:off x="139625" y="3291826"/>
            <a:ext cx="3809915" cy="1860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TW"/>
              <a:t>Change Block Size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82"/>
          <p:cNvPicPr preferRelativeResize="0"/>
          <p:nvPr/>
        </p:nvPicPr>
        <p:blipFill>
          <a:blip r:embed="rId3">
            <a:alphaModFix/>
          </a:blip>
          <a:stretch>
            <a:fillRect/>
          </a:stretch>
        </p:blipFill>
        <p:spPr>
          <a:xfrm>
            <a:off x="3653775" y="2829046"/>
            <a:ext cx="5490225" cy="2314449"/>
          </a:xfrm>
          <a:prstGeom prst="rect">
            <a:avLst/>
          </a:prstGeom>
          <a:noFill/>
          <a:ln>
            <a:noFill/>
          </a:ln>
        </p:spPr>
      </p:pic>
      <p:sp>
        <p:nvSpPr>
          <p:cNvPr id="571" name="Google Shape;571;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More cores and memory, less executors (2)</a:t>
            </a:r>
            <a:endParaRPr/>
          </a:p>
        </p:txBody>
      </p:sp>
      <p:sp>
        <p:nvSpPr>
          <p:cNvPr id="572" name="Google Shape;572;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11 --executor-cores 2 --executor-memory 2g --conf spark.memory.stor</a:t>
            </a:r>
            <a:r>
              <a:rPr lang="zh-TW" sz="1200"/>
              <a:t>a</a:t>
            </a:r>
            <a:r>
              <a:rPr lang="zh-TW" sz="1200"/>
              <a:t>geFraction=0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a:t>
            </a:r>
            <a:r>
              <a:rPr lang="zh-TW" sz="1200"/>
              <a:t>http://202.45.128.135:10669/history/application_1626360248822_0437/jobs/</a:t>
            </a:r>
            <a:endParaRPr sz="1200"/>
          </a:p>
          <a:p>
            <a:pPr indent="0" lvl="0" marL="0" rtl="0" algn="l">
              <a:spcBef>
                <a:spcPts val="1200"/>
              </a:spcBef>
              <a:spcAft>
                <a:spcPts val="0"/>
              </a:spcAft>
              <a:buNone/>
            </a:pPr>
            <a:r>
              <a:rPr lang="zh-TW"/>
              <a:t>Execution time: </a:t>
            </a:r>
            <a:r>
              <a:rPr lang="zh-TW"/>
              <a:t>119s, </a:t>
            </a:r>
            <a:endParaRPr/>
          </a:p>
          <a:p>
            <a:pPr indent="0" lvl="0" marL="0" rtl="0" algn="l">
              <a:spcBef>
                <a:spcPts val="1200"/>
              </a:spcBef>
              <a:spcAft>
                <a:spcPts val="0"/>
              </a:spcAft>
              <a:buNone/>
            </a:pPr>
            <a:r>
              <a:rPr lang="zh-TW"/>
              <a:t>10s longer than with 12 executors?</a:t>
            </a:r>
            <a:endParaRPr/>
          </a:p>
          <a:p>
            <a:pPr indent="0" lvl="0" marL="0" rtl="0" algn="l">
              <a:spcBef>
                <a:spcPts val="1200"/>
              </a:spcBef>
              <a:spcAft>
                <a:spcPts val="1200"/>
              </a:spcAft>
              <a:buNone/>
            </a:pPr>
            <a:r>
              <a:t/>
            </a:r>
            <a:endParaRPr/>
          </a:p>
        </p:txBody>
      </p:sp>
      <p:sp>
        <p:nvSpPr>
          <p:cNvPr id="573" name="Google Shape;573;p82"/>
          <p:cNvSpPr txBox="1"/>
          <p:nvPr/>
        </p:nvSpPr>
        <p:spPr>
          <a:xfrm>
            <a:off x="0" y="4016925"/>
            <a:ext cx="4036200" cy="831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no. of executors: 25 -&gt; 11 (no. of worker nodes)</a:t>
            </a:r>
            <a:endParaRPr>
              <a:latin typeface="Proxima Nova"/>
              <a:ea typeface="Proxima Nova"/>
              <a:cs typeface="Proxima Nova"/>
              <a:sym typeface="Proxima Nova"/>
            </a:endParaRPr>
          </a:p>
          <a:p>
            <a:pPr indent="0" lvl="0" marL="0" rtl="0" algn="l">
              <a:spcBef>
                <a:spcPts val="0"/>
              </a:spcBef>
              <a:spcAft>
                <a:spcPts val="0"/>
              </a:spcAft>
              <a:buNone/>
            </a:pPr>
            <a:r>
              <a:rPr lang="zh-TW">
                <a:latin typeface="Proxima Nova"/>
                <a:ea typeface="Proxima Nova"/>
                <a:cs typeface="Proxima Nova"/>
                <a:sym typeface="Proxima Nova"/>
              </a:rPr>
              <a:t>executor cores: 1 -&gt; 2</a:t>
            </a:r>
            <a:endParaRPr>
              <a:latin typeface="Proxima Nova"/>
              <a:ea typeface="Proxima Nova"/>
              <a:cs typeface="Proxima Nova"/>
              <a:sym typeface="Proxima Nova"/>
            </a:endParaRPr>
          </a:p>
          <a:p>
            <a:pPr indent="0" lvl="0" marL="0" rtl="0" algn="l">
              <a:spcBef>
                <a:spcPts val="0"/>
              </a:spcBef>
              <a:spcAft>
                <a:spcPts val="0"/>
              </a:spcAft>
              <a:buNone/>
            </a:pPr>
            <a:r>
              <a:rPr lang="zh-TW">
                <a:latin typeface="Proxima Nova"/>
                <a:ea typeface="Proxima Nova"/>
                <a:cs typeface="Proxima Nova"/>
                <a:sym typeface="Proxima Nova"/>
              </a:rPr>
              <a:t>executor memory: 1 -&gt; 2g</a:t>
            </a:r>
            <a:endParaRPr>
              <a:latin typeface="Proxima Nova"/>
              <a:ea typeface="Proxima Nova"/>
              <a:cs typeface="Proxima Nova"/>
              <a:sym typeface="Proxima Nov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More cores and memory, less executors (2)</a:t>
            </a:r>
            <a:endParaRPr/>
          </a:p>
        </p:txBody>
      </p:sp>
      <p:sp>
        <p:nvSpPr>
          <p:cNvPr id="579" name="Google Shape;579;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Execution time: 119s</a:t>
            </a:r>
            <a:endParaRPr/>
          </a:p>
          <a:p>
            <a:pPr indent="0" lvl="0" marL="0" rtl="0" algn="l">
              <a:spcBef>
                <a:spcPts val="1200"/>
              </a:spcBef>
              <a:spcAft>
                <a:spcPts val="1200"/>
              </a:spcAft>
              <a:buNone/>
            </a:pPr>
            <a:r>
              <a:t/>
            </a:r>
            <a:endParaRPr/>
          </a:p>
        </p:txBody>
      </p:sp>
      <p:sp>
        <p:nvSpPr>
          <p:cNvPr id="580" name="Google Shape;580;p83"/>
          <p:cNvSpPr txBox="1"/>
          <p:nvPr/>
        </p:nvSpPr>
        <p:spPr>
          <a:xfrm>
            <a:off x="4804200" y="1618225"/>
            <a:ext cx="14196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11 executors</a:t>
            </a:r>
            <a:r>
              <a:rPr lang="zh-TW">
                <a:latin typeface="Proxima Nova"/>
                <a:ea typeface="Proxima Nova"/>
                <a:cs typeface="Proxima Nova"/>
                <a:sym typeface="Proxima Nova"/>
              </a:rPr>
              <a:t>:</a:t>
            </a:r>
            <a:endParaRPr>
              <a:latin typeface="Proxima Nova"/>
              <a:ea typeface="Proxima Nova"/>
              <a:cs typeface="Proxima Nova"/>
              <a:sym typeface="Proxima Nova"/>
            </a:endParaRPr>
          </a:p>
        </p:txBody>
      </p:sp>
      <p:pic>
        <p:nvPicPr>
          <p:cNvPr id="581" name="Google Shape;581;p83"/>
          <p:cNvPicPr preferRelativeResize="0"/>
          <p:nvPr/>
        </p:nvPicPr>
        <p:blipFill>
          <a:blip r:embed="rId3">
            <a:alphaModFix/>
          </a:blip>
          <a:stretch>
            <a:fillRect/>
          </a:stretch>
        </p:blipFill>
        <p:spPr>
          <a:xfrm>
            <a:off x="2461050" y="1272513"/>
            <a:ext cx="2343150" cy="2019300"/>
          </a:xfrm>
          <a:prstGeom prst="rect">
            <a:avLst/>
          </a:prstGeom>
          <a:noFill/>
          <a:ln>
            <a:noFill/>
          </a:ln>
        </p:spPr>
      </p:pic>
      <p:sp>
        <p:nvSpPr>
          <p:cNvPr id="582" name="Google Shape;582;p83"/>
          <p:cNvSpPr txBox="1"/>
          <p:nvPr/>
        </p:nvSpPr>
        <p:spPr>
          <a:xfrm>
            <a:off x="425825" y="1618225"/>
            <a:ext cx="17742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12 executors</a:t>
            </a:r>
            <a:r>
              <a:rPr lang="zh-TW">
                <a:latin typeface="Proxima Nova"/>
                <a:ea typeface="Proxima Nova"/>
                <a:cs typeface="Proxima Nova"/>
                <a:sym typeface="Proxima Nova"/>
              </a:rPr>
              <a:t>:</a:t>
            </a:r>
            <a:endParaRPr>
              <a:latin typeface="Proxima Nova"/>
              <a:ea typeface="Proxima Nova"/>
              <a:cs typeface="Proxima Nova"/>
              <a:sym typeface="Proxima Nova"/>
            </a:endParaRPr>
          </a:p>
        </p:txBody>
      </p:sp>
      <p:pic>
        <p:nvPicPr>
          <p:cNvPr id="583" name="Google Shape;583;p83"/>
          <p:cNvPicPr preferRelativeResize="0"/>
          <p:nvPr/>
        </p:nvPicPr>
        <p:blipFill>
          <a:blip r:embed="rId4">
            <a:alphaModFix/>
          </a:blip>
          <a:stretch>
            <a:fillRect/>
          </a:stretch>
        </p:blipFill>
        <p:spPr>
          <a:xfrm>
            <a:off x="363450" y="3240550"/>
            <a:ext cx="4440749" cy="1860175"/>
          </a:xfrm>
          <a:prstGeom prst="rect">
            <a:avLst/>
          </a:prstGeom>
          <a:noFill/>
          <a:ln>
            <a:noFill/>
          </a:ln>
        </p:spPr>
      </p:pic>
      <p:pic>
        <p:nvPicPr>
          <p:cNvPr id="584" name="Google Shape;584;p83"/>
          <p:cNvPicPr preferRelativeResize="0"/>
          <p:nvPr/>
        </p:nvPicPr>
        <p:blipFill>
          <a:blip r:embed="rId5">
            <a:alphaModFix/>
          </a:blip>
          <a:stretch>
            <a:fillRect/>
          </a:stretch>
        </p:blipFill>
        <p:spPr>
          <a:xfrm>
            <a:off x="5125950" y="3386025"/>
            <a:ext cx="3801725" cy="1714700"/>
          </a:xfrm>
          <a:prstGeom prst="rect">
            <a:avLst/>
          </a:prstGeom>
          <a:noFill/>
          <a:ln>
            <a:noFill/>
          </a:ln>
        </p:spPr>
      </p:pic>
      <p:pic>
        <p:nvPicPr>
          <p:cNvPr id="585" name="Google Shape;585;p83"/>
          <p:cNvPicPr preferRelativeResize="0"/>
          <p:nvPr/>
        </p:nvPicPr>
        <p:blipFill>
          <a:blip r:embed="rId6">
            <a:alphaModFix/>
          </a:blip>
          <a:stretch>
            <a:fillRect/>
          </a:stretch>
        </p:blipFill>
        <p:spPr>
          <a:xfrm>
            <a:off x="6698825" y="1618225"/>
            <a:ext cx="2228850" cy="17907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More cores and memory, less executors (2)</a:t>
            </a:r>
            <a:endParaRPr/>
          </a:p>
        </p:txBody>
      </p:sp>
      <p:sp>
        <p:nvSpPr>
          <p:cNvPr id="591" name="Google Shape;591;p84"/>
          <p:cNvSpPr txBox="1"/>
          <p:nvPr/>
        </p:nvSpPr>
        <p:spPr>
          <a:xfrm>
            <a:off x="378000" y="1017725"/>
            <a:ext cx="17742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12 executors:</a:t>
            </a:r>
            <a:endParaRPr>
              <a:latin typeface="Proxima Nova"/>
              <a:ea typeface="Proxima Nova"/>
              <a:cs typeface="Proxima Nova"/>
              <a:sym typeface="Proxima Nova"/>
            </a:endParaRPr>
          </a:p>
        </p:txBody>
      </p:sp>
      <p:sp>
        <p:nvSpPr>
          <p:cNvPr id="592" name="Google Shape;592;p84"/>
          <p:cNvSpPr txBox="1"/>
          <p:nvPr/>
        </p:nvSpPr>
        <p:spPr>
          <a:xfrm>
            <a:off x="5198700" y="1017725"/>
            <a:ext cx="17742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11 executors:</a:t>
            </a:r>
            <a:endParaRPr>
              <a:latin typeface="Proxima Nova"/>
              <a:ea typeface="Proxima Nova"/>
              <a:cs typeface="Proxima Nova"/>
              <a:sym typeface="Proxima Nova"/>
            </a:endParaRPr>
          </a:p>
        </p:txBody>
      </p:sp>
      <p:sp>
        <p:nvSpPr>
          <p:cNvPr id="593" name="Google Shape;593;p84"/>
          <p:cNvSpPr txBox="1"/>
          <p:nvPr/>
        </p:nvSpPr>
        <p:spPr>
          <a:xfrm>
            <a:off x="4251100" y="3081100"/>
            <a:ext cx="2673900" cy="1908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More tasks per executor and longer task time…</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zh-TW">
                <a:latin typeface="Proxima Nova"/>
                <a:ea typeface="Proxima Nova"/>
                <a:cs typeface="Proxima Nova"/>
                <a:sym typeface="Proxima Nova"/>
              </a:rPr>
              <a:t>=&gt; 2 executors (2 CPU cores each) can run on a node sharing CPU cores with moderate perfoamce</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594" name="Google Shape;594;p84"/>
          <p:cNvPicPr preferRelativeResize="0"/>
          <p:nvPr/>
        </p:nvPicPr>
        <p:blipFill>
          <a:blip r:embed="rId3">
            <a:alphaModFix/>
          </a:blip>
          <a:stretch>
            <a:fillRect/>
          </a:stretch>
        </p:blipFill>
        <p:spPr>
          <a:xfrm>
            <a:off x="7055025" y="1017725"/>
            <a:ext cx="1157825" cy="3843251"/>
          </a:xfrm>
          <a:prstGeom prst="rect">
            <a:avLst/>
          </a:prstGeom>
          <a:noFill/>
          <a:ln>
            <a:noFill/>
          </a:ln>
        </p:spPr>
      </p:pic>
      <p:pic>
        <p:nvPicPr>
          <p:cNvPr id="595" name="Google Shape;595;p84"/>
          <p:cNvPicPr preferRelativeResize="0"/>
          <p:nvPr/>
        </p:nvPicPr>
        <p:blipFill>
          <a:blip r:embed="rId4">
            <a:alphaModFix/>
          </a:blip>
          <a:stretch>
            <a:fillRect/>
          </a:stretch>
        </p:blipFill>
        <p:spPr>
          <a:xfrm>
            <a:off x="2912366" y="1017725"/>
            <a:ext cx="1063859" cy="384325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Adjust executor memory (1)</a:t>
            </a:r>
            <a:endParaRPr/>
          </a:p>
        </p:txBody>
      </p:sp>
      <p:sp>
        <p:nvSpPr>
          <p:cNvPr id="601" name="Google Shape;601;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sz="1200"/>
              <a:t>spark-submit --driver-cores 1 --driver-memory 1g --num-executors 12 --executor-cores 2 --executor-memory 2200m --conf spark.memory.storageFraction=0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a:t>
            </a:r>
            <a:r>
              <a:rPr lang="zh-TW" sz="1200"/>
              <a:t>http://202.45.128.135:10669/history/application_1626360248822_0438/jobs</a:t>
            </a:r>
            <a:r>
              <a:rPr lang="zh-TW"/>
              <a:t>/</a:t>
            </a:r>
            <a:endParaRPr/>
          </a:p>
          <a:p>
            <a:pPr indent="0" lvl="0" marL="0" rtl="0" algn="l">
              <a:spcBef>
                <a:spcPts val="1200"/>
              </a:spcBef>
              <a:spcAft>
                <a:spcPts val="0"/>
              </a:spcAft>
              <a:buNone/>
            </a:pPr>
            <a:r>
              <a:rPr lang="zh-TW"/>
              <a:t>Execution time: </a:t>
            </a:r>
            <a:r>
              <a:rPr lang="zh-TW"/>
              <a:t>133s</a:t>
            </a:r>
            <a:endParaRPr/>
          </a:p>
          <a:p>
            <a:pPr indent="0" lvl="0" marL="0" rtl="0" algn="l">
              <a:spcBef>
                <a:spcPts val="1200"/>
              </a:spcBef>
              <a:spcAft>
                <a:spcPts val="0"/>
              </a:spcAft>
              <a:buNone/>
            </a:pPr>
            <a:r>
              <a:rPr b="1" lang="zh-TW"/>
              <a:t>Not very good performance.</a:t>
            </a:r>
            <a:endParaRPr b="1"/>
          </a:p>
          <a:p>
            <a:pPr indent="0" lvl="0" marL="0" rtl="0" algn="l">
              <a:spcBef>
                <a:spcPts val="1200"/>
              </a:spcBef>
              <a:spcAft>
                <a:spcPts val="0"/>
              </a:spcAft>
              <a:buNone/>
            </a:pPr>
            <a:r>
              <a:rPr lang="zh-TW"/>
              <a:t>Apart from imbalanced workload,</a:t>
            </a:r>
            <a:endParaRPr/>
          </a:p>
          <a:p>
            <a:pPr indent="0" lvl="0" marL="0" rtl="0" algn="l">
              <a:spcBef>
                <a:spcPts val="1200"/>
              </a:spcBef>
              <a:spcAft>
                <a:spcPts val="0"/>
              </a:spcAft>
              <a:buNone/>
            </a:pPr>
            <a:r>
              <a:rPr lang="zh-TW"/>
              <a:t>each executor uses ~2600MB memory, each k8s container has 5GB of memory.</a:t>
            </a:r>
            <a:endParaRPr/>
          </a:p>
          <a:p>
            <a:pPr indent="0" lvl="0" marL="0" rtl="0" algn="l">
              <a:spcBef>
                <a:spcPts val="1200"/>
              </a:spcBef>
              <a:spcAft>
                <a:spcPts val="1200"/>
              </a:spcAft>
              <a:buNone/>
            </a:pPr>
            <a:r>
              <a:rPr lang="zh-TW"/>
              <a:t>There is 12 executors but only 11 worker nodes. =&gt; Stragglers?</a:t>
            </a:r>
            <a:endParaRPr/>
          </a:p>
        </p:txBody>
      </p:sp>
      <p:pic>
        <p:nvPicPr>
          <p:cNvPr id="602" name="Google Shape;602;p85"/>
          <p:cNvPicPr preferRelativeResize="0"/>
          <p:nvPr/>
        </p:nvPicPr>
        <p:blipFill>
          <a:blip r:embed="rId3">
            <a:alphaModFix/>
          </a:blip>
          <a:stretch>
            <a:fillRect/>
          </a:stretch>
        </p:blipFill>
        <p:spPr>
          <a:xfrm>
            <a:off x="6152586" y="1863950"/>
            <a:ext cx="2991411" cy="16855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Adjust executor memory (2)</a:t>
            </a:r>
            <a:endParaRPr/>
          </a:p>
          <a:p>
            <a:pPr indent="0" lvl="0" marL="0" rtl="0" algn="l">
              <a:spcBef>
                <a:spcPts val="0"/>
              </a:spcBef>
              <a:spcAft>
                <a:spcPts val="0"/>
              </a:spcAft>
              <a:buNone/>
            </a:pPr>
            <a:r>
              <a:t/>
            </a:r>
            <a:endParaRPr/>
          </a:p>
        </p:txBody>
      </p:sp>
      <p:sp>
        <p:nvSpPr>
          <p:cNvPr id="608" name="Google Shape;608;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sz="1200"/>
              <a:t>spark-submit --driver-cores 1 --driver-memory 1g --num-executors 12 --executor-cores 2 --executor-memory 1800m --conf spark.memory.storageFraction=0  --conf spark.default.parallelism=300 --class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a:t>
            </a:r>
            <a:r>
              <a:rPr lang="zh-TW" sz="1200"/>
              <a:t>http://202.45.128.135:10669/history/application_1626360248822_0439/jobs</a:t>
            </a:r>
            <a:r>
              <a:rPr lang="zh-TW"/>
              <a:t>/</a:t>
            </a:r>
            <a:endParaRPr/>
          </a:p>
          <a:p>
            <a:pPr indent="0" lvl="0" marL="0" rtl="0" algn="l">
              <a:spcBef>
                <a:spcPts val="1200"/>
              </a:spcBef>
              <a:spcAft>
                <a:spcPts val="0"/>
              </a:spcAft>
              <a:buNone/>
            </a:pPr>
            <a:r>
              <a:rPr lang="zh-TW"/>
              <a:t>Execution time: 126s</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zh-TW"/>
              <a:t>Faster execution, </a:t>
            </a:r>
            <a:endParaRPr b="1"/>
          </a:p>
          <a:p>
            <a:pPr indent="0" lvl="0" marL="0" rtl="0" algn="l">
              <a:spcBef>
                <a:spcPts val="1200"/>
              </a:spcBef>
              <a:spcAft>
                <a:spcPts val="0"/>
              </a:spcAft>
              <a:buNone/>
            </a:pPr>
            <a:r>
              <a:rPr b="1" lang="zh-TW"/>
              <a:t>but also umbalanced workload.</a:t>
            </a:r>
            <a:endParaRPr b="1"/>
          </a:p>
          <a:p>
            <a:pPr indent="0" lvl="0" marL="0" rtl="0" algn="l">
              <a:spcBef>
                <a:spcPts val="1200"/>
              </a:spcBef>
              <a:spcAft>
                <a:spcPts val="1200"/>
              </a:spcAft>
              <a:buNone/>
            </a:pPr>
            <a:r>
              <a:t/>
            </a:r>
            <a:endParaRPr/>
          </a:p>
        </p:txBody>
      </p:sp>
      <p:pic>
        <p:nvPicPr>
          <p:cNvPr id="609" name="Google Shape;609;p86"/>
          <p:cNvPicPr preferRelativeResize="0"/>
          <p:nvPr/>
        </p:nvPicPr>
        <p:blipFill>
          <a:blip r:embed="rId3">
            <a:alphaModFix/>
          </a:blip>
          <a:stretch>
            <a:fillRect/>
          </a:stretch>
        </p:blipFill>
        <p:spPr>
          <a:xfrm>
            <a:off x="4543432" y="2571750"/>
            <a:ext cx="4600571" cy="252042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7"/>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TW"/>
              <a:t>Fastest trial: 104s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Fastest trial: 104s</a:t>
            </a:r>
            <a:endParaRPr/>
          </a:p>
          <a:p>
            <a:pPr indent="0" lvl="0" marL="0" rtl="0" algn="l">
              <a:spcBef>
                <a:spcPts val="0"/>
              </a:spcBef>
              <a:spcAft>
                <a:spcPts val="0"/>
              </a:spcAft>
              <a:buNone/>
            </a:pPr>
            <a:r>
              <a:t/>
            </a:r>
            <a:endParaRPr/>
          </a:p>
        </p:txBody>
      </p:sp>
      <p:sp>
        <p:nvSpPr>
          <p:cNvPr id="620" name="Google Shape;620;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15 --executor-cores 2 --executor-memory 1700m --conf spark.memory.storageFraction=0  --conf spark.default.parallelism=300 --conf spark.shuffle.file.buffer=256k --conf spark.reducer.maxSizeInFlight=96m --class TeraSort --master yarn target/terasort-application-1.0.jar /terainput20g-128m /user/wongngaisum/spark_teraoutput-wns-1</a:t>
            </a:r>
            <a:endParaRPr sz="1200"/>
          </a:p>
          <a:p>
            <a:pPr indent="0" lvl="0" marL="0" rtl="0" algn="l">
              <a:spcBef>
                <a:spcPts val="1200"/>
              </a:spcBef>
              <a:spcAft>
                <a:spcPts val="0"/>
              </a:spcAft>
              <a:buNone/>
            </a:pPr>
            <a:r>
              <a:rPr lang="zh-TW" sz="1200"/>
              <a:t>Link: </a:t>
            </a:r>
            <a:r>
              <a:rPr lang="zh-TW" sz="1200"/>
              <a:t>http://202.45.128.135:10669/history/application_1626360248822_0524/jobs/</a:t>
            </a:r>
            <a:endParaRPr sz="1200"/>
          </a:p>
          <a:p>
            <a:pPr indent="0" lvl="0" marL="0" rtl="0" algn="l">
              <a:spcBef>
                <a:spcPts val="1200"/>
              </a:spcBef>
              <a:spcAft>
                <a:spcPts val="1200"/>
              </a:spcAft>
              <a:buNone/>
            </a:pPr>
            <a:r>
              <a:t/>
            </a:r>
            <a:endParaRPr sz="1200"/>
          </a:p>
        </p:txBody>
      </p:sp>
      <p:pic>
        <p:nvPicPr>
          <p:cNvPr id="621" name="Google Shape;621;p88"/>
          <p:cNvPicPr preferRelativeResize="0"/>
          <p:nvPr/>
        </p:nvPicPr>
        <p:blipFill>
          <a:blip r:embed="rId3">
            <a:alphaModFix/>
          </a:blip>
          <a:stretch>
            <a:fillRect/>
          </a:stretch>
        </p:blipFill>
        <p:spPr>
          <a:xfrm>
            <a:off x="0" y="2500306"/>
            <a:ext cx="9144003" cy="264318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Duration of Job 1: 97s</a:t>
            </a:r>
            <a:endParaRPr/>
          </a:p>
          <a:p>
            <a:pPr indent="0" lvl="0" marL="0" rtl="0" algn="l">
              <a:spcBef>
                <a:spcPts val="0"/>
              </a:spcBef>
              <a:spcAft>
                <a:spcPts val="0"/>
              </a:spcAft>
              <a:buNone/>
            </a:pPr>
            <a:r>
              <a:t/>
            </a:r>
            <a:endParaRPr/>
          </a:p>
        </p:txBody>
      </p:sp>
      <p:sp>
        <p:nvSpPr>
          <p:cNvPr id="627" name="Google Shape;627;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200"/>
          </a:p>
        </p:txBody>
      </p:sp>
      <p:pic>
        <p:nvPicPr>
          <p:cNvPr id="628" name="Google Shape;628;p89"/>
          <p:cNvPicPr preferRelativeResize="0"/>
          <p:nvPr/>
        </p:nvPicPr>
        <p:blipFill>
          <a:blip r:embed="rId3">
            <a:alphaModFix/>
          </a:blip>
          <a:stretch>
            <a:fillRect/>
          </a:stretch>
        </p:blipFill>
        <p:spPr>
          <a:xfrm>
            <a:off x="0" y="1152465"/>
            <a:ext cx="9144003" cy="301377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Executor metrics (Stage 2)</a:t>
            </a:r>
            <a:endParaRPr/>
          </a:p>
          <a:p>
            <a:pPr indent="0" lvl="0" marL="0" rtl="0" algn="l">
              <a:spcBef>
                <a:spcPts val="0"/>
              </a:spcBef>
              <a:spcAft>
                <a:spcPts val="0"/>
              </a:spcAft>
              <a:buNone/>
            </a:pPr>
            <a:r>
              <a:t/>
            </a:r>
            <a:endParaRPr/>
          </a:p>
        </p:txBody>
      </p:sp>
      <p:sp>
        <p:nvSpPr>
          <p:cNvPr id="634" name="Google Shape;634;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200"/>
          </a:p>
        </p:txBody>
      </p:sp>
      <p:pic>
        <p:nvPicPr>
          <p:cNvPr id="635" name="Google Shape;635;p90"/>
          <p:cNvPicPr preferRelativeResize="0"/>
          <p:nvPr/>
        </p:nvPicPr>
        <p:blipFill>
          <a:blip r:embed="rId3">
            <a:alphaModFix/>
          </a:blip>
          <a:stretch>
            <a:fillRect/>
          </a:stretch>
        </p:blipFill>
        <p:spPr>
          <a:xfrm>
            <a:off x="490388" y="1017725"/>
            <a:ext cx="8163210" cy="418922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Summary metrics</a:t>
            </a:r>
            <a:endParaRPr/>
          </a:p>
          <a:p>
            <a:pPr indent="0" lvl="0" marL="0" rtl="0" algn="l">
              <a:spcBef>
                <a:spcPts val="0"/>
              </a:spcBef>
              <a:spcAft>
                <a:spcPts val="0"/>
              </a:spcAft>
              <a:buNone/>
            </a:pPr>
            <a:r>
              <a:t/>
            </a:r>
            <a:endParaRPr/>
          </a:p>
        </p:txBody>
      </p:sp>
      <p:sp>
        <p:nvSpPr>
          <p:cNvPr id="641" name="Google Shape;641;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200"/>
          </a:p>
        </p:txBody>
      </p:sp>
      <p:pic>
        <p:nvPicPr>
          <p:cNvPr id="642" name="Google Shape;642;p91"/>
          <p:cNvPicPr preferRelativeResize="0"/>
          <p:nvPr/>
        </p:nvPicPr>
        <p:blipFill>
          <a:blip r:embed="rId3">
            <a:alphaModFix/>
          </a:blip>
          <a:stretch>
            <a:fillRect/>
          </a:stretch>
        </p:blipFill>
        <p:spPr>
          <a:xfrm>
            <a:off x="0" y="1689116"/>
            <a:ext cx="9144003" cy="26521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Basic configuration with 256MB blocksize</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t>spark-submit --driver-cores 1 --driver-memory 1g --num-executors 11 --executor-cores 1 --executor-memory 2g --conf spark.shuffle.compress=true --conf spark.default.parallelism=300 --class TeraSort --master yarn target/terasort-application-1.0.jar /terainput20g-256m /user/wongngaisum/spark_teraoutput-wns-1</a:t>
            </a:r>
            <a:endParaRPr sz="1200"/>
          </a:p>
          <a:p>
            <a:pPr indent="0" lvl="0" marL="0" rtl="0" algn="l">
              <a:spcBef>
                <a:spcPts val="1200"/>
              </a:spcBef>
              <a:spcAft>
                <a:spcPts val="0"/>
              </a:spcAft>
              <a:buNone/>
            </a:pPr>
            <a:r>
              <a:rPr lang="zh-TW" sz="1200"/>
              <a:t>Link: </a:t>
            </a:r>
            <a:r>
              <a:rPr lang="zh-TW" sz="1200"/>
              <a:t>http://202.45.128.135:10669/history/application_1626360248822_0385/1/jobs/</a:t>
            </a:r>
            <a:endParaRPr sz="1200"/>
          </a:p>
          <a:p>
            <a:pPr indent="0" lvl="0" marL="0" rtl="0" algn="l">
              <a:spcBef>
                <a:spcPts val="1200"/>
              </a:spcBef>
              <a:spcAft>
                <a:spcPts val="1200"/>
              </a:spcAft>
              <a:buNone/>
            </a:pPr>
            <a:r>
              <a:rPr lang="zh-TW"/>
              <a:t>Execution time: </a:t>
            </a:r>
            <a:r>
              <a:rPr lang="zh-TW"/>
              <a:t>169s</a:t>
            </a:r>
            <a:endParaRPr/>
          </a:p>
        </p:txBody>
      </p:sp>
      <p:pic>
        <p:nvPicPr>
          <p:cNvPr id="100" name="Google Shape;100;p20"/>
          <p:cNvPicPr preferRelativeResize="0"/>
          <p:nvPr/>
        </p:nvPicPr>
        <p:blipFill>
          <a:blip r:embed="rId3">
            <a:alphaModFix/>
          </a:blip>
          <a:stretch>
            <a:fillRect/>
          </a:stretch>
        </p:blipFill>
        <p:spPr>
          <a:xfrm>
            <a:off x="0" y="2931804"/>
            <a:ext cx="9144003" cy="1080492"/>
          </a:xfrm>
          <a:prstGeom prst="rect">
            <a:avLst/>
          </a:prstGeom>
          <a:noFill/>
          <a:ln>
            <a:noFill/>
          </a:ln>
        </p:spPr>
      </p:pic>
      <p:pic>
        <p:nvPicPr>
          <p:cNvPr id="101" name="Google Shape;101;p20"/>
          <p:cNvPicPr preferRelativeResize="0"/>
          <p:nvPr/>
        </p:nvPicPr>
        <p:blipFill>
          <a:blip r:embed="rId4">
            <a:alphaModFix/>
          </a:blip>
          <a:stretch>
            <a:fillRect/>
          </a:stretch>
        </p:blipFill>
        <p:spPr>
          <a:xfrm>
            <a:off x="0" y="4228204"/>
            <a:ext cx="9144003" cy="915293"/>
          </a:xfrm>
          <a:prstGeom prst="rect">
            <a:avLst/>
          </a:prstGeom>
          <a:noFill/>
          <a:ln>
            <a:noFill/>
          </a:ln>
        </p:spPr>
      </p:pic>
      <p:sp>
        <p:nvSpPr>
          <p:cNvPr id="102" name="Google Shape;102;p20"/>
          <p:cNvSpPr txBox="1"/>
          <p:nvPr/>
        </p:nvSpPr>
        <p:spPr>
          <a:xfrm>
            <a:off x="5385025" y="3768550"/>
            <a:ext cx="36252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Lets focus on Job 1 stage 2 as it is the most time consuming part</a:t>
            </a:r>
            <a:endParaRPr>
              <a:latin typeface="Proxima Nova"/>
              <a:ea typeface="Proxima Nova"/>
              <a:cs typeface="Proxima Nova"/>
              <a:sym typeface="Proxima Nova"/>
            </a:endParaRPr>
          </a:p>
        </p:txBody>
      </p:sp>
      <p:sp>
        <p:nvSpPr>
          <p:cNvPr id="103" name="Google Shape;103;p20"/>
          <p:cNvSpPr txBox="1"/>
          <p:nvPr/>
        </p:nvSpPr>
        <p:spPr>
          <a:xfrm>
            <a:off x="1376725" y="4077100"/>
            <a:ext cx="6318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Job 1</a:t>
            </a:r>
            <a:endParaRPr>
              <a:latin typeface="Proxima Nova"/>
              <a:ea typeface="Proxima Nova"/>
              <a:cs typeface="Proxima Nova"/>
              <a:sym typeface="Proxima Nova"/>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Choice of parameter values</a:t>
            </a:r>
            <a:endParaRPr/>
          </a:p>
        </p:txBody>
      </p:sp>
      <p:sp>
        <p:nvSpPr>
          <p:cNvPr id="648" name="Google Shape;648;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300"/>
              <a:t>driver-cores 1 </a:t>
            </a:r>
            <a:endParaRPr sz="1300"/>
          </a:p>
          <a:p>
            <a:pPr indent="0" lvl="0" marL="0" rtl="0" algn="l">
              <a:spcBef>
                <a:spcPts val="1200"/>
              </a:spcBef>
              <a:spcAft>
                <a:spcPts val="0"/>
              </a:spcAft>
              <a:buNone/>
            </a:pPr>
            <a:r>
              <a:rPr lang="zh-TW" sz="1300"/>
              <a:t>driver-memory 1g </a:t>
            </a:r>
            <a:endParaRPr sz="1300"/>
          </a:p>
          <a:p>
            <a:pPr indent="0" lvl="0" marL="0" rtl="0" algn="l">
              <a:spcBef>
                <a:spcPts val="1200"/>
              </a:spcBef>
              <a:spcAft>
                <a:spcPts val="0"/>
              </a:spcAft>
              <a:buNone/>
            </a:pPr>
            <a:r>
              <a:rPr lang="zh-TW" sz="1300"/>
              <a:t>num-executors 15</a:t>
            </a:r>
            <a:endParaRPr sz="1300"/>
          </a:p>
          <a:p>
            <a:pPr indent="0" lvl="0" marL="0" rtl="0" algn="l">
              <a:spcBef>
                <a:spcPts val="1200"/>
              </a:spcBef>
              <a:spcAft>
                <a:spcPts val="0"/>
              </a:spcAft>
              <a:buNone/>
            </a:pPr>
            <a:r>
              <a:rPr lang="zh-TW" sz="1300"/>
              <a:t>executor-cores 2 </a:t>
            </a:r>
            <a:endParaRPr sz="1300"/>
          </a:p>
          <a:p>
            <a:pPr indent="0" lvl="0" marL="0" rtl="0" algn="l">
              <a:spcBef>
                <a:spcPts val="1200"/>
              </a:spcBef>
              <a:spcAft>
                <a:spcPts val="0"/>
              </a:spcAft>
              <a:buNone/>
            </a:pPr>
            <a:r>
              <a:rPr lang="zh-TW" sz="1300"/>
              <a:t>executor-memory 1700m </a:t>
            </a:r>
            <a:endParaRPr sz="1300"/>
          </a:p>
          <a:p>
            <a:pPr indent="0" lvl="0" marL="0" rtl="0" algn="l">
              <a:spcBef>
                <a:spcPts val="1200"/>
              </a:spcBef>
              <a:spcAft>
                <a:spcPts val="0"/>
              </a:spcAft>
              <a:buNone/>
            </a:pPr>
            <a:r>
              <a:rPr lang="zh-TW" sz="1300"/>
              <a:t>spark.memory.storageFraction=0 </a:t>
            </a:r>
            <a:endParaRPr sz="1300"/>
          </a:p>
          <a:p>
            <a:pPr indent="0" lvl="0" marL="0" rtl="0" algn="l">
              <a:spcBef>
                <a:spcPts val="1200"/>
              </a:spcBef>
              <a:spcAft>
                <a:spcPts val="0"/>
              </a:spcAft>
              <a:buNone/>
            </a:pPr>
            <a:r>
              <a:rPr lang="zh-TW" sz="1300"/>
              <a:t>spark.default.parallelism=300 </a:t>
            </a:r>
            <a:endParaRPr sz="1300"/>
          </a:p>
          <a:p>
            <a:pPr indent="0" lvl="0" marL="0" rtl="0" algn="l">
              <a:spcBef>
                <a:spcPts val="1200"/>
              </a:spcBef>
              <a:spcAft>
                <a:spcPts val="0"/>
              </a:spcAft>
              <a:buNone/>
            </a:pPr>
            <a:r>
              <a:rPr lang="zh-TW" sz="1300"/>
              <a:t>spark.shuffle.file.buffer=256k </a:t>
            </a:r>
            <a:endParaRPr sz="1300"/>
          </a:p>
          <a:p>
            <a:pPr indent="0" lvl="0" marL="0" rtl="0" algn="l">
              <a:spcBef>
                <a:spcPts val="1200"/>
              </a:spcBef>
              <a:spcAft>
                <a:spcPts val="1200"/>
              </a:spcAft>
              <a:buNone/>
            </a:pPr>
            <a:r>
              <a:rPr lang="zh-TW" sz="1300"/>
              <a:t>spark.reducer.maxSizeInFlight=96m</a:t>
            </a:r>
            <a:endParaRPr sz="13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Reasons of choosing these parameter values</a:t>
            </a:r>
            <a:endParaRPr/>
          </a:p>
        </p:txBody>
      </p:sp>
      <p:sp>
        <p:nvSpPr>
          <p:cNvPr id="654" name="Google Shape;654;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driver-cores 1</a:t>
            </a:r>
            <a:endParaRPr/>
          </a:p>
          <a:p>
            <a:pPr indent="0" lvl="0" marL="0" rtl="0" algn="l">
              <a:spcBef>
                <a:spcPts val="1200"/>
              </a:spcBef>
              <a:spcAft>
                <a:spcPts val="0"/>
              </a:spcAft>
              <a:buNone/>
            </a:pPr>
            <a:r>
              <a:rPr lang="zh-TW"/>
              <a:t>driver-memory 1g </a:t>
            </a:r>
            <a:endParaRPr/>
          </a:p>
          <a:p>
            <a:pPr indent="0" lvl="0" marL="0" rtl="0" algn="l">
              <a:spcBef>
                <a:spcPts val="1200"/>
              </a:spcBef>
              <a:spcAft>
                <a:spcPts val="1200"/>
              </a:spcAft>
              <a:buNone/>
            </a:pPr>
            <a:r>
              <a:rPr b="1" lang="zh-TW"/>
              <a:t>As tested, 1 CPU core and 1GB memory for driver is enough.</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Reasons of choosing these parameter values</a:t>
            </a:r>
            <a:endParaRPr/>
          </a:p>
        </p:txBody>
      </p:sp>
      <p:sp>
        <p:nvSpPr>
          <p:cNvPr id="660" name="Google Shape;660;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spark.memory.storageFraction=0</a:t>
            </a:r>
            <a:endParaRPr/>
          </a:p>
          <a:p>
            <a:pPr indent="0" lvl="0" marL="0" rtl="0" algn="l">
              <a:spcBef>
                <a:spcPts val="1200"/>
              </a:spcBef>
              <a:spcAft>
                <a:spcPts val="1200"/>
              </a:spcAft>
              <a:buNone/>
            </a:pPr>
            <a:r>
              <a:rPr b="1" lang="zh-TW"/>
              <a:t>As aforementioned, there is no need to cache RDD in TeraSort. Setting this value to 0 increases amount of execution memory as well as performance.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Reasons of choosing these parameter values</a:t>
            </a:r>
            <a:endParaRPr/>
          </a:p>
        </p:txBody>
      </p:sp>
      <p:sp>
        <p:nvSpPr>
          <p:cNvPr id="666" name="Google Shape;666;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executor-cores 2, executor-memory 1700m </a:t>
            </a:r>
            <a:endParaRPr/>
          </a:p>
          <a:p>
            <a:pPr indent="0" lvl="0" marL="0" rtl="0" algn="l">
              <a:spcBef>
                <a:spcPts val="1200"/>
              </a:spcBef>
              <a:spcAft>
                <a:spcPts val="0"/>
              </a:spcAft>
              <a:buNone/>
            </a:pPr>
            <a:r>
              <a:rPr b="1" lang="zh-TW"/>
              <a:t>Each k8s container has 3 CPU cores and 5GB memory. Spark executors can share CPU cores and each executor uses ~2100MB of memory (including overhead). It leaves ~800MB of memory to underlying lightweight “OS”. As some minimal Linux distributions only require 512MB of memory. 800MB of memory should be enough for dockerized Ubuntu.</a:t>
            </a:r>
            <a:endParaRPr b="1"/>
          </a:p>
          <a:p>
            <a:pPr indent="0" lvl="0" marL="0" rtl="0" algn="l">
              <a:spcBef>
                <a:spcPts val="1200"/>
              </a:spcBef>
              <a:spcAft>
                <a:spcPts val="1200"/>
              </a:spcAft>
              <a:buNone/>
            </a:pPr>
            <a:r>
              <a:t/>
            </a:r>
            <a:endParaRPr/>
          </a:p>
        </p:txBody>
      </p:sp>
      <p:pic>
        <p:nvPicPr>
          <p:cNvPr id="667" name="Google Shape;667;p95"/>
          <p:cNvPicPr preferRelativeResize="0"/>
          <p:nvPr/>
        </p:nvPicPr>
        <p:blipFill>
          <a:blip r:embed="rId3">
            <a:alphaModFix/>
          </a:blip>
          <a:stretch>
            <a:fillRect/>
          </a:stretch>
        </p:blipFill>
        <p:spPr>
          <a:xfrm>
            <a:off x="2192288" y="3424250"/>
            <a:ext cx="4759425" cy="13508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Reasons of choosing these parameter values</a:t>
            </a:r>
            <a:endParaRPr/>
          </a:p>
        </p:txBody>
      </p:sp>
      <p:sp>
        <p:nvSpPr>
          <p:cNvPr id="673" name="Google Shape;673;p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num-executors 15</a:t>
            </a:r>
            <a:endParaRPr/>
          </a:p>
          <a:p>
            <a:pPr indent="0" lvl="0" marL="0" rtl="0" algn="l">
              <a:spcBef>
                <a:spcPts val="1200"/>
              </a:spcBef>
              <a:spcAft>
                <a:spcPts val="1200"/>
              </a:spcAft>
              <a:buNone/>
            </a:pPr>
            <a:r>
              <a:rPr b="1" lang="zh-TW"/>
              <a:t>I tried different number of executors, 15 gives better performance than 11, 12 and 30.</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Reasons of choosing these parameter values</a:t>
            </a:r>
            <a:endParaRPr/>
          </a:p>
        </p:txBody>
      </p:sp>
      <p:sp>
        <p:nvSpPr>
          <p:cNvPr id="679" name="Google Shape;679;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spark.default.parallelism=300 </a:t>
            </a:r>
            <a:endParaRPr/>
          </a:p>
          <a:p>
            <a:pPr indent="0" lvl="0" marL="0" rtl="0" algn="l">
              <a:spcBef>
                <a:spcPts val="1200"/>
              </a:spcBef>
              <a:spcAft>
                <a:spcPts val="0"/>
              </a:spcAft>
              <a:buNone/>
            </a:pPr>
            <a:r>
              <a:rPr b="1" lang="zh-TW"/>
              <a:t>It does not affect number of tasks in stage 2 (151 tasks). </a:t>
            </a:r>
            <a:endParaRPr b="1"/>
          </a:p>
          <a:p>
            <a:pPr indent="0" lvl="0" marL="0" rtl="0" algn="l">
              <a:spcBef>
                <a:spcPts val="1200"/>
              </a:spcBef>
              <a:spcAft>
                <a:spcPts val="0"/>
              </a:spcAft>
              <a:buNone/>
            </a:pPr>
            <a:r>
              <a:rPr b="1" lang="zh-TW"/>
              <a:t>As 151/(15x2) ≈ 5 tasks per executor, which is acceptable. Just keep it simple.</a:t>
            </a:r>
            <a:endParaRPr b="1"/>
          </a:p>
          <a:p>
            <a:pPr indent="0" lvl="0" marL="0" rtl="0" algn="l">
              <a:spcBef>
                <a:spcPts val="1200"/>
              </a:spcBef>
              <a:spcAft>
                <a:spcPts val="0"/>
              </a:spcAft>
              <a:buNone/>
            </a:pPr>
            <a:r>
              <a:t/>
            </a:r>
            <a:endParaRPr/>
          </a:p>
          <a:p>
            <a:pPr indent="0" lvl="0" marL="0" rtl="0" algn="l">
              <a:spcBef>
                <a:spcPts val="1200"/>
              </a:spcBef>
              <a:spcAft>
                <a:spcPts val="0"/>
              </a:spcAft>
              <a:buNone/>
            </a:pPr>
            <a:r>
              <a:rPr lang="zh-TW"/>
              <a:t>spark.shuffle.file.buffer=256k (default 32k)</a:t>
            </a:r>
            <a:endParaRPr/>
          </a:p>
          <a:p>
            <a:pPr indent="0" lvl="0" marL="0" rtl="0" algn="l">
              <a:spcBef>
                <a:spcPts val="1200"/>
              </a:spcBef>
              <a:spcAft>
                <a:spcPts val="0"/>
              </a:spcAft>
              <a:buNone/>
            </a:pPr>
            <a:r>
              <a:rPr b="1" lang="zh-TW"/>
              <a:t>As data in TeraSort is extremely large, it reduces number of disk IO during shuffle write in map stage, hence improving performance.</a:t>
            </a:r>
            <a:endParaRPr b="1"/>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Reasons of choosing these parameter values</a:t>
            </a:r>
            <a:endParaRPr/>
          </a:p>
        </p:txBody>
      </p:sp>
      <p:sp>
        <p:nvSpPr>
          <p:cNvPr id="685" name="Google Shape;685;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spark.reducer.maxSizeInFlight=96m</a:t>
            </a:r>
            <a:endParaRPr/>
          </a:p>
          <a:p>
            <a:pPr indent="0" lvl="0" marL="0" rtl="0" algn="l">
              <a:spcBef>
                <a:spcPts val="1200"/>
              </a:spcBef>
              <a:spcAft>
                <a:spcPts val="0"/>
              </a:spcAft>
              <a:buNone/>
            </a:pPr>
            <a:r>
              <a:rPr b="1" lang="zh-TW"/>
              <a:t>It increases maximum size of map outputs to fetch simultaneously from each reduce task. It reduces number of data transfer on the internet and hence reduces latency. As I set </a:t>
            </a:r>
            <a:r>
              <a:rPr b="1" lang="zh-TW"/>
              <a:t>spark.memory.storageFraction=0, each executor has 1700x0.6 = 1020MB execution memory. Setting this value to 96m usually does not cause out-of-memory error.</a:t>
            </a:r>
            <a:endParaRPr b="1"/>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Reasons for varying execution time</a:t>
            </a:r>
            <a:r>
              <a:rPr lang="zh-TW"/>
              <a:t> among different runs</a:t>
            </a:r>
            <a:endParaRPr/>
          </a:p>
        </p:txBody>
      </p:sp>
      <p:sp>
        <p:nvSpPr>
          <p:cNvPr id="691" name="Google Shape;691;p99"/>
          <p:cNvSpPr txBox="1"/>
          <p:nvPr>
            <p:ph idx="1" type="body"/>
          </p:nvPr>
        </p:nvSpPr>
        <p:spPr>
          <a:xfrm>
            <a:off x="311700" y="14572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zh-TW"/>
              <a:t>There are many possible reasons:</a:t>
            </a:r>
            <a:endParaRPr/>
          </a:p>
          <a:p>
            <a:pPr indent="0" lvl="0" marL="0" rtl="0" algn="l">
              <a:spcBef>
                <a:spcPts val="1200"/>
              </a:spcBef>
              <a:spcAft>
                <a:spcPts val="0"/>
              </a:spcAft>
              <a:buNone/>
            </a:pPr>
            <a:r>
              <a:rPr lang="zh-TW"/>
              <a:t>After I ran TeraSort a lot of times, the 4 physical machines are running super hot so the execution time of Spark jobs with the same parameter values may vary largely.</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zh-TW"/>
              <a:t>The locations to create Spark executors may differ in each Spark job. The execution order and districution of tasks may not be the same in each Spark job. Also, the hardware of the 4 physical machines may not be the same.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zh-TW"/>
              <a:t>Thus there is no guarantee that 104s can always be achieved with the same configuration. Of course it is also possible to run less than 104s.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311700" y="2480550"/>
            <a:ext cx="8114400" cy="2445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zh-TW"/>
              <a:t>Which parameters impact the sorting performance most significantly?</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List of important parameters</a:t>
            </a:r>
            <a:endParaRPr/>
          </a:p>
        </p:txBody>
      </p:sp>
      <p:sp>
        <p:nvSpPr>
          <p:cNvPr id="702" name="Google Shape;702;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num-executors and executor-cores  and executor-memory</a:t>
            </a:r>
            <a:endParaRPr/>
          </a:p>
          <a:p>
            <a:pPr indent="0" lvl="0" marL="0" rtl="0" algn="l">
              <a:spcBef>
                <a:spcPts val="1200"/>
              </a:spcBef>
              <a:spcAft>
                <a:spcPts val="1200"/>
              </a:spcAft>
              <a:buNone/>
            </a:pPr>
            <a:r>
              <a:rPr b="1" lang="zh-TW"/>
              <a:t>Reaons: These three are the most common parameters for performance tuning. I need to set suitable values such that all k8s containers are busy, there is enough execution memory and no frequent resouce competition (e.g. context switching, memory swap) between executors in a k8s container. Otherwise, the difference in execution time may be more than 30s, which is very expensive. Also, I need to ensure that the configuration would not exceed the hardware configuration of k8s containers. </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idx="1" type="body"/>
          </p:nvPr>
        </p:nvSpPr>
        <p:spPr>
          <a:xfrm>
            <a:off x="311700" y="1152475"/>
            <a:ext cx="3714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Execution time: 169s</a:t>
            </a:r>
            <a:endParaRPr/>
          </a:p>
          <a:p>
            <a:pPr indent="0" lvl="0" marL="0" rtl="0" algn="l">
              <a:spcBef>
                <a:spcPts val="1200"/>
              </a:spcBef>
              <a:spcAft>
                <a:spcPts val="0"/>
              </a:spcAft>
              <a:buNone/>
            </a:pPr>
            <a:r>
              <a:rPr lang="zh-TW"/>
              <a:t>Total 77 tasks</a:t>
            </a:r>
            <a:endParaRPr/>
          </a:p>
          <a:p>
            <a:pPr indent="0" lvl="0" marL="0" rtl="0" algn="l">
              <a:spcBef>
                <a:spcPts val="1200"/>
              </a:spcBef>
              <a:spcAft>
                <a:spcPts val="0"/>
              </a:spcAft>
              <a:buNone/>
            </a:pPr>
            <a:r>
              <a:rPr lang="zh-TW"/>
              <a:t>Each node runs 7 task on avg.</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zh-TW"/>
              <a:t>=&gt; Is it good to increase block size,</a:t>
            </a:r>
            <a:endParaRPr/>
          </a:p>
          <a:p>
            <a:pPr indent="0" lvl="0" marL="0" rtl="0" algn="l">
              <a:spcBef>
                <a:spcPts val="1200"/>
              </a:spcBef>
              <a:spcAft>
                <a:spcPts val="1200"/>
              </a:spcAft>
              <a:buNone/>
            </a:pPr>
            <a:r>
              <a:rPr lang="zh-TW"/>
              <a:t>so that workload can split more evenly?</a:t>
            </a:r>
            <a:endParaRPr/>
          </a:p>
        </p:txBody>
      </p:sp>
      <p:pic>
        <p:nvPicPr>
          <p:cNvPr id="109" name="Google Shape;109;p21"/>
          <p:cNvPicPr preferRelativeResize="0"/>
          <p:nvPr/>
        </p:nvPicPr>
        <p:blipFill>
          <a:blip r:embed="rId3">
            <a:alphaModFix/>
          </a:blip>
          <a:stretch>
            <a:fillRect/>
          </a:stretch>
        </p:blipFill>
        <p:spPr>
          <a:xfrm>
            <a:off x="3940725" y="931750"/>
            <a:ext cx="3896827" cy="2191951"/>
          </a:xfrm>
          <a:prstGeom prst="rect">
            <a:avLst/>
          </a:prstGeom>
          <a:noFill/>
          <a:ln>
            <a:noFill/>
          </a:ln>
        </p:spPr>
      </p:pic>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Basic configuration with 256MB blocksize</a:t>
            </a:r>
            <a:endParaRPr/>
          </a:p>
        </p:txBody>
      </p:sp>
      <p:sp>
        <p:nvSpPr>
          <p:cNvPr id="111" name="Google Shape;111;p21"/>
          <p:cNvSpPr txBox="1"/>
          <p:nvPr/>
        </p:nvSpPr>
        <p:spPr>
          <a:xfrm>
            <a:off x="7139275" y="1926400"/>
            <a:ext cx="18939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Data skew problem...</a:t>
            </a:r>
            <a:endParaRPr>
              <a:latin typeface="Proxima Nova"/>
              <a:ea typeface="Proxima Nova"/>
              <a:cs typeface="Proxima Nova"/>
              <a:sym typeface="Proxima Nova"/>
            </a:endParaRPr>
          </a:p>
        </p:txBody>
      </p:sp>
      <p:cxnSp>
        <p:nvCxnSpPr>
          <p:cNvPr id="112" name="Google Shape;112;p21"/>
          <p:cNvCxnSpPr/>
          <p:nvPr/>
        </p:nvCxnSpPr>
        <p:spPr>
          <a:xfrm rot="10800000">
            <a:off x="7651900" y="1664450"/>
            <a:ext cx="239100" cy="200700"/>
          </a:xfrm>
          <a:prstGeom prst="straightConnector1">
            <a:avLst/>
          </a:prstGeom>
          <a:noFill/>
          <a:ln cap="flat" cmpd="sng" w="28575">
            <a:solidFill>
              <a:srgbClr val="FF0000"/>
            </a:solidFill>
            <a:prstDash val="solid"/>
            <a:round/>
            <a:headEnd len="med" w="med" type="none"/>
            <a:tailEnd len="med" w="med" type="triangle"/>
          </a:ln>
        </p:spPr>
      </p:cxnSp>
      <p:sp>
        <p:nvSpPr>
          <p:cNvPr id="113" name="Google Shape;113;p21"/>
          <p:cNvSpPr txBox="1"/>
          <p:nvPr/>
        </p:nvSpPr>
        <p:spPr>
          <a:xfrm>
            <a:off x="4221350" y="4568875"/>
            <a:ext cx="38514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Also, 3.2GB data spilled to disk (high latency)...</a:t>
            </a:r>
            <a:endParaRPr>
              <a:latin typeface="Proxima Nova"/>
              <a:ea typeface="Proxima Nova"/>
              <a:cs typeface="Proxima Nova"/>
              <a:sym typeface="Proxima Nova"/>
            </a:endParaRPr>
          </a:p>
        </p:txBody>
      </p:sp>
      <p:pic>
        <p:nvPicPr>
          <p:cNvPr id="114" name="Google Shape;114;p21"/>
          <p:cNvPicPr preferRelativeResize="0"/>
          <p:nvPr/>
        </p:nvPicPr>
        <p:blipFill>
          <a:blip r:embed="rId4">
            <a:alphaModFix/>
          </a:blip>
          <a:stretch>
            <a:fillRect/>
          </a:stretch>
        </p:blipFill>
        <p:spPr>
          <a:xfrm>
            <a:off x="4567688" y="3392527"/>
            <a:ext cx="2642900" cy="1050273"/>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List of important parameters</a:t>
            </a:r>
            <a:endParaRPr/>
          </a:p>
        </p:txBody>
      </p:sp>
      <p:sp>
        <p:nvSpPr>
          <p:cNvPr id="708" name="Google Shape;708;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a:t>spark.memory.storageFraction</a:t>
            </a:r>
            <a:endParaRPr/>
          </a:p>
          <a:p>
            <a:pPr indent="0" lvl="0" marL="0" rtl="0" algn="l">
              <a:spcBef>
                <a:spcPts val="1200"/>
              </a:spcBef>
              <a:spcAft>
                <a:spcPts val="0"/>
              </a:spcAft>
              <a:buNone/>
            </a:pPr>
            <a:r>
              <a:rPr b="1" lang="zh-TW"/>
              <a:t>Reasons: No need to cache RDD, can set it to 0 to utilize memory and reduce chance of OOM error. Thus I may reduce memory of executor.</a:t>
            </a:r>
            <a:endParaRPr b="1"/>
          </a:p>
          <a:p>
            <a:pPr indent="0" lvl="0" marL="0" rtl="0" algn="l">
              <a:spcBef>
                <a:spcPts val="1200"/>
              </a:spcBef>
              <a:spcAft>
                <a:spcPts val="0"/>
              </a:spcAft>
              <a:buNone/>
            </a:pPr>
            <a:r>
              <a:t/>
            </a:r>
            <a:endParaRPr/>
          </a:p>
          <a:p>
            <a:pPr indent="0" lvl="0" marL="0" rtl="0" algn="l">
              <a:spcBef>
                <a:spcPts val="1200"/>
              </a:spcBef>
              <a:spcAft>
                <a:spcPts val="0"/>
              </a:spcAft>
              <a:buNone/>
            </a:pPr>
            <a:r>
              <a:rPr lang="zh-TW"/>
              <a:t>spark.default.parallelism</a:t>
            </a:r>
            <a:endParaRPr/>
          </a:p>
          <a:p>
            <a:pPr indent="0" lvl="0" marL="0" rtl="0" algn="l">
              <a:spcBef>
                <a:spcPts val="1200"/>
              </a:spcBef>
              <a:spcAft>
                <a:spcPts val="1200"/>
              </a:spcAft>
              <a:buNone/>
            </a:pPr>
            <a:r>
              <a:rPr b="1" lang="zh-TW"/>
              <a:t>This controls number of tasks created in stage 2. If it is low (e.g. same as number of executors), then there would be significant imbalanced workload problem (due to data skewness). Also, if it is less than number of executors, then some worker nodes would not run any task.</a:t>
            </a:r>
            <a:endParaRPr b="1"/>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0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TW"/>
              <a:t>I ran 143 times TeraSort.</a:t>
            </a:r>
            <a:endParaRPr/>
          </a:p>
        </p:txBody>
      </p:sp>
      <p:pic>
        <p:nvPicPr>
          <p:cNvPr id="714" name="Google Shape;714;p103"/>
          <p:cNvPicPr preferRelativeResize="0"/>
          <p:nvPr/>
        </p:nvPicPr>
        <p:blipFill>
          <a:blip r:embed="rId3">
            <a:alphaModFix/>
          </a:blip>
          <a:stretch>
            <a:fillRect/>
          </a:stretch>
        </p:blipFill>
        <p:spPr>
          <a:xfrm>
            <a:off x="152400" y="391500"/>
            <a:ext cx="8839204" cy="139407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04"/>
          <p:cNvSpPr txBox="1"/>
          <p:nvPr>
            <p:ph type="title"/>
          </p:nvPr>
        </p:nvSpPr>
        <p:spPr>
          <a:xfrm>
            <a:off x="311700" y="2480550"/>
            <a:ext cx="8114400" cy="2445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zh-TW"/>
              <a:t>End.</a:t>
            </a:r>
            <a:endParaRPr/>
          </a:p>
          <a:p>
            <a:pPr indent="0" lvl="0" marL="0" rtl="0" algn="l">
              <a:spcBef>
                <a:spcPts val="0"/>
              </a:spcBef>
              <a:spcAft>
                <a:spcPts val="0"/>
              </a:spcAft>
              <a:buNone/>
            </a:pPr>
            <a:r>
              <a:rPr lang="zh-TW"/>
              <a:t>Thanks for reading!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